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31"/>
  </p:notesMasterIdLst>
  <p:sldIdLst>
    <p:sldId id="586" r:id="rId2"/>
    <p:sldId id="653" r:id="rId3"/>
    <p:sldId id="654" r:id="rId4"/>
    <p:sldId id="655" r:id="rId5"/>
    <p:sldId id="656" r:id="rId6"/>
    <p:sldId id="657" r:id="rId7"/>
    <p:sldId id="658" r:id="rId8"/>
    <p:sldId id="659" r:id="rId9"/>
    <p:sldId id="660" r:id="rId10"/>
    <p:sldId id="661" r:id="rId11"/>
    <p:sldId id="662" r:id="rId12"/>
    <p:sldId id="679" r:id="rId13"/>
    <p:sldId id="680" r:id="rId14"/>
    <p:sldId id="681" r:id="rId15"/>
    <p:sldId id="663" r:id="rId16"/>
    <p:sldId id="664" r:id="rId17"/>
    <p:sldId id="665" r:id="rId18"/>
    <p:sldId id="666" r:id="rId19"/>
    <p:sldId id="667" r:id="rId20"/>
    <p:sldId id="668" r:id="rId21"/>
    <p:sldId id="669" r:id="rId22"/>
    <p:sldId id="670" r:id="rId23"/>
    <p:sldId id="678" r:id="rId24"/>
    <p:sldId id="672" r:id="rId25"/>
    <p:sldId id="673" r:id="rId26"/>
    <p:sldId id="671" r:id="rId27"/>
    <p:sldId id="675" r:id="rId28"/>
    <p:sldId id="676" r:id="rId29"/>
    <p:sldId id="677" r:id="rId30"/>
  </p:sldIdLst>
  <p:sldSz cx="9144000" cy="6858000" type="screen4x3"/>
  <p:notesSz cx="6797675" cy="99282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CC"/>
    <a:srgbClr val="FF3D29"/>
    <a:srgbClr val="FFFFB7"/>
    <a:srgbClr val="77933C"/>
    <a:srgbClr val="E4F3F4"/>
    <a:srgbClr val="E1F2F3"/>
    <a:srgbClr val="005C2A"/>
    <a:srgbClr val="FFFFFF"/>
    <a:srgbClr val="FFA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5" autoAdjust="0"/>
    <p:restoredTop sz="89308" autoAdjust="0"/>
  </p:normalViewPr>
  <p:slideViewPr>
    <p:cSldViewPr>
      <p:cViewPr>
        <p:scale>
          <a:sx n="80" d="100"/>
          <a:sy n="80" d="100"/>
        </p:scale>
        <p:origin x="-151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6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0859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>
                <a:latin typeface="Calibri" charset="0"/>
              </a:rPr>
              <a:t>Se puder colorir apenas a seta do Plano Travessia, ótimo.</a:t>
            </a:r>
          </a:p>
        </p:txBody>
      </p:sp>
      <p:sp>
        <p:nvSpPr>
          <p:cNvPr id="839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B266C60-E180-E644-953B-1AA687CA3C80}" type="slidenum">
              <a:rPr lang="pt-BR" sz="1200"/>
              <a:pPr eaLnBrk="1" hangingPunct="1"/>
              <a:t>6</a:t>
            </a:fld>
            <a:endParaRPr lang="pt-B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78CD08C-BEA4-B342-A3EC-1DE63A521EA7}" type="slidenum">
              <a:rPr lang="en-US" sz="1200">
                <a:solidFill>
                  <a:srgbClr val="000000"/>
                </a:solidFill>
                <a:ea typeface="MS PGothic" charset="0"/>
                <a:cs typeface="MS PGothic" charset="0"/>
              </a:rPr>
              <a:pPr eaLnBrk="1" hangingPunct="1"/>
              <a:t>7</a:t>
            </a:fld>
            <a:endParaRPr lang="en-US" sz="120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47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47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47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47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477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477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477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477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477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96E943A-E972-1E44-BB00-D5747B06ADCF}" type="slidenum">
              <a:rPr lang="pt-BR" sz="1200">
                <a:solidFill>
                  <a:srgbClr val="000000"/>
                </a:solidFill>
                <a:ea typeface="MS PGothic" charset="0"/>
                <a:cs typeface="MS PGothic" charset="0"/>
              </a:rPr>
              <a:pPr eaLnBrk="1" hangingPunct="1"/>
              <a:t>9</a:t>
            </a:fld>
            <a:endParaRPr lang="pt-BR" sz="120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8601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08574" y="-520542"/>
            <a:ext cx="7219384" cy="593108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6020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224" y="4424611"/>
            <a:ext cx="5598641" cy="419191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985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7985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7985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7985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7985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798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EF60389-62E3-FA42-9034-3F5E528A6FD2}" type="slidenum">
              <a:rPr lang="en-US" sz="1000">
                <a:solidFill>
                  <a:srgbClr val="000000"/>
                </a:solidFill>
                <a:ea typeface="MS PGothic" charset="0"/>
                <a:cs typeface="MS PGothic" charset="0"/>
              </a:rPr>
              <a:pPr/>
              <a:t>11</a:t>
            </a:fld>
            <a:endParaRPr lang="en-US" sz="100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70F76D-8026-43C6-8460-42BED0B5D3C9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A60C4A2-453A-419C-85F4-D5C27665BEF9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94B300-12A3-454F-9789-8743182D3C81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131763" y="130175"/>
            <a:ext cx="8880475" cy="53562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pic>
        <p:nvPicPr>
          <p:cNvPr id="4" name="Picture 9" descr="Ilustra CidAd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2854325"/>
            <a:ext cx="7900987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MARCA GOVERNO 2011 CMYK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6010275"/>
            <a:ext cx="194468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ogo Travessia_documentos (2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6281738"/>
            <a:ext cx="885825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640960" cy="2952328"/>
          </a:xfrm>
          <a:prstGeom prst="rect">
            <a:avLst/>
          </a:prstGeo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Calibri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04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0"/>
          </p:nvPr>
        </p:nvSpPr>
        <p:spPr>
          <a:xfrm>
            <a:off x="323850" y="1412875"/>
            <a:ext cx="8712200" cy="5256213"/>
          </a:xfrm>
          <a:prstGeom prst="rect">
            <a:avLst/>
          </a:prstGeom>
        </p:spPr>
        <p:txBody>
          <a:bodyPr/>
          <a:lstStyle>
            <a:lvl1pPr algn="just">
              <a:defRPr sz="2800"/>
            </a:lvl1pPr>
            <a:lvl2pPr algn="just">
              <a:defRPr sz="2400"/>
            </a:lvl2pPr>
            <a:lvl3pPr algn="just">
              <a:defRPr sz="2400"/>
            </a:lvl3pPr>
            <a:lvl4pPr algn="just">
              <a:defRPr sz="2400"/>
            </a:lvl4pPr>
            <a:lvl5pPr algn="just">
              <a:defRPr sz="18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1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250825" y="115888"/>
            <a:ext cx="5833343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pt-BR" dirty="0" smtClean="0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764084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790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F60806-8D5E-4595-973D-EEB4B998C3AA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C78B70-5206-4AE1-8441-6C6662A72D3A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4CAAEA-25D6-4B7F-AB5E-5F4ABE3C3FE6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024940-47E3-4F91-B788-E2FF0FDC153B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2C5899-9DE3-4CC8-9AB6-3C105F5AF372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D9C4ED-E139-40C0-AB78-56052793042A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363C08-8F4A-4F1D-B859-9685DA72F037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E45692-6C21-4484-9235-79A3CE1A446E}" type="slidenum">
              <a:rPr lang="en-US"/>
              <a:pPr/>
              <a:t>‹Nr.›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428038" y="6467475"/>
            <a:ext cx="258762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Times New Roman" pitchFamily="18" charset="0"/>
                <a:cs typeface="Times New Roman" pitchFamily="18" charset="0"/>
                <a:sym typeface="Arial" charset="0"/>
              </a:defRPr>
            </a:lvl1pPr>
          </a:lstStyle>
          <a:p>
            <a:fld id="{D7026944-08E2-4F4A-A8FA-057CBAD9A473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transition xmlns:p14="http://schemas.microsoft.com/office/powerpoint/2010/main"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429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430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ophi.org.uk/multidimensional-poverty-measurement-in-the-post-2015-development-context" TargetMode="External"/><Relationship Id="rId3" Type="http://schemas.openxmlformats.org/officeDocument/2006/relationships/hyperlink" Target="http://webtv.un.org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/>
          </p:cNvSpPr>
          <p:nvPr/>
        </p:nvSpPr>
        <p:spPr bwMode="auto">
          <a:xfrm>
            <a:off x="395536" y="2060848"/>
            <a:ext cx="7785100" cy="1512168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La Red Global </a:t>
            </a:r>
            <a:r>
              <a:rPr lang="en-US" sz="4400" b="1" dirty="0" err="1">
                <a:solidFill>
                  <a:srgbClr val="800000"/>
                </a:solidFill>
                <a:latin typeface="Times" charset="0"/>
              </a:rPr>
              <a:t>para</a:t>
            </a:r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la </a:t>
            </a:r>
            <a:r>
              <a:rPr lang="en-US" sz="4400" b="1" dirty="0" err="1">
                <a:solidFill>
                  <a:srgbClr val="800000"/>
                </a:solidFill>
                <a:latin typeface="Times" charset="0"/>
              </a:rPr>
              <a:t>Pobreza</a:t>
            </a:r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 Multidimensional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7331" y="3429000"/>
            <a:ext cx="8713787" cy="381642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Maria Emma Santos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/>
            </a:r>
            <a:b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</a:b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Taller </a:t>
            </a:r>
            <a:r>
              <a:rPr kumimoji="0" lang="en-GB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sobre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 Indices de </a:t>
            </a:r>
            <a:r>
              <a:rPr kumimoji="0" lang="en-GB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Pobreza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 Multidimensional: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 err="1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Buenas</a:t>
            </a: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 </a:t>
            </a:r>
            <a:r>
              <a:rPr lang="en-GB" sz="2400" kern="0" dirty="0" err="1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Practicas</a:t>
            </a: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 y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kern="0" dirty="0" err="1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Lecciones</a:t>
            </a: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 </a:t>
            </a:r>
            <a:r>
              <a:rPr lang="en-GB" sz="2400" kern="0" dirty="0" err="1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Aprendidas</a:t>
            </a: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  <a:sym typeface="Lucida Grande" charset="0"/>
              </a:rPr>
              <a:t> de America Latina y Europa</a:t>
            </a:r>
          </a:p>
          <a:p>
            <a:pPr lvl="0">
              <a:defRPr/>
            </a:pP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sym typeface="Lucida Grande" charset="0"/>
              </a:rPr>
              <a:t>18 y 19 </a:t>
            </a:r>
            <a:r>
              <a:rPr lang="en-GB" sz="2400" kern="0" dirty="0">
                <a:solidFill>
                  <a:schemeClr val="tx1"/>
                </a:solidFill>
                <a:latin typeface="Garamond" pitchFamily="18" charset="0"/>
                <a:sym typeface="Lucida Grande" charset="0"/>
              </a:rPr>
              <a:t>de </a:t>
            </a:r>
            <a:r>
              <a:rPr lang="en-GB" sz="2400" kern="0" dirty="0" err="1">
                <a:solidFill>
                  <a:schemeClr val="tx1"/>
                </a:solidFill>
                <a:latin typeface="Garamond" pitchFamily="18" charset="0"/>
                <a:sym typeface="Lucida Grande" charset="0"/>
              </a:rPr>
              <a:t>Septiembre</a:t>
            </a:r>
            <a:r>
              <a:rPr lang="en-GB" sz="2400" kern="0" dirty="0">
                <a:solidFill>
                  <a:schemeClr val="tx1"/>
                </a:solidFill>
                <a:latin typeface="Garamond" pitchFamily="18" charset="0"/>
                <a:sym typeface="Lucida Grande" charset="0"/>
              </a:rPr>
              <a:t> </a:t>
            </a:r>
            <a:r>
              <a:rPr lang="en-GB" sz="2400" kern="0" dirty="0" smtClean="0">
                <a:solidFill>
                  <a:schemeClr val="tx1"/>
                </a:solidFill>
                <a:latin typeface="Garamond" pitchFamily="18" charset="0"/>
                <a:sym typeface="Lucida Grande" charset="0"/>
              </a:rPr>
              <a:t>2013</a:t>
            </a:r>
          </a:p>
          <a:p>
            <a:pPr lvl="0"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  <a:sym typeface="Lucida Grande" charset="0"/>
              </a:rPr>
              <a:t>Bogotá, Colombia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  <a:sym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827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857250"/>
            <a:ext cx="8569325" cy="57404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endParaRPr lang="fr-FR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b="1" smtClean="0"/>
              <a:t>Morocco Experience </a:t>
            </a:r>
          </a:p>
          <a:p>
            <a:pPr>
              <a:defRPr/>
            </a:pPr>
            <a:r>
              <a:rPr lang="en-US" b="1" smtClean="0"/>
              <a:t>in measuring Multidimensional Poverty</a:t>
            </a:r>
          </a:p>
          <a:p>
            <a:pPr>
              <a:defRPr/>
            </a:pPr>
            <a:endParaRPr lang="en-US" b="1" smtClean="0"/>
          </a:p>
          <a:p>
            <a:pPr>
              <a:defRPr/>
            </a:pPr>
            <a:endParaRPr lang="en-US" b="1" smtClean="0"/>
          </a:p>
          <a:p>
            <a:pPr>
              <a:defRPr/>
            </a:pPr>
            <a:endParaRPr lang="en-US" b="1" smtClean="0"/>
          </a:p>
          <a:p>
            <a:pPr>
              <a:defRPr/>
            </a:pPr>
            <a:r>
              <a:rPr lang="en-US" b="1" smtClean="0"/>
              <a:t>Launch of Multidimensional Poverty Peer Network</a:t>
            </a:r>
            <a:endParaRPr lang="fr-FR" smtClean="0"/>
          </a:p>
          <a:p>
            <a:pPr>
              <a:defRPr/>
            </a:pPr>
            <a:r>
              <a:rPr lang="en-US" i="1" smtClean="0"/>
              <a:t>June 6</a:t>
            </a:r>
            <a:r>
              <a:rPr lang="en-US" i="1" baseline="30000" smtClean="0"/>
              <a:t>th</a:t>
            </a:r>
            <a:r>
              <a:rPr lang="en-US" i="1" smtClean="0"/>
              <a:t>-7</a:t>
            </a:r>
            <a:r>
              <a:rPr lang="en-US" i="1" baseline="30000" smtClean="0"/>
              <a:t>th</a:t>
            </a:r>
            <a:r>
              <a:rPr lang="en-US" i="1" smtClean="0"/>
              <a:t> 2013</a:t>
            </a:r>
            <a:endParaRPr lang="fr-FR" smtClean="0"/>
          </a:p>
          <a:p>
            <a:pPr>
              <a:defRPr/>
            </a:pPr>
            <a:r>
              <a:rPr lang="en-US" smtClean="0"/>
              <a:t>Oxford University</a:t>
            </a:r>
            <a:endParaRPr lang="en-US" b="1" smtClean="0"/>
          </a:p>
          <a:p>
            <a:pPr>
              <a:defRPr/>
            </a:pPr>
            <a:endParaRPr lang="en-US" b="1" smtClean="0"/>
          </a:p>
          <a:p>
            <a:pPr>
              <a:defRPr/>
            </a:pPr>
            <a:endParaRPr lang="en-US" smtClean="0"/>
          </a:p>
          <a:p>
            <a:pPr algn="r" eaLnBrk="1" hangingPunct="1">
              <a:defRPr/>
            </a:pPr>
            <a:r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 eaLnBrk="1" hangingPunct="1">
              <a:defRPr/>
            </a:pPr>
            <a:endParaRPr lang="fr-F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defRPr/>
            </a:pPr>
            <a:endParaRPr lang="fr-F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130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1295400" y="1676400"/>
            <a:ext cx="7696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endParaRPr lang="en-US" sz="2400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>
                <a:solidFill>
                  <a:srgbClr val="000000"/>
                </a:solidFill>
                <a:latin typeface="Garamond" charset="0"/>
                <a:ea typeface="MS PGothic" charset="0"/>
              </a:rPr>
              <a:t>Presentation at the </a:t>
            </a:r>
            <a:r>
              <a:rPr lang="en-GB" sz="2400">
                <a:solidFill>
                  <a:srgbClr val="000000"/>
                </a:solidFill>
                <a:latin typeface="Garamond" charset="0"/>
                <a:ea typeface="MS PGothic" charset="0"/>
              </a:rPr>
              <a:t>OPHI Multidimensional Poverty Peer Network Launch, University of Oxford </a:t>
            </a:r>
            <a:endParaRPr lang="en-US" sz="2400" b="1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endParaRPr lang="en-US" sz="1600" b="1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>By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endParaRPr lang="en-US" sz="1600" b="1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>Dr. Shamsuddeen Usman, CON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>
                <a:solidFill>
                  <a:srgbClr val="000000"/>
                </a:solidFill>
                <a:latin typeface="Garamond" charset="0"/>
                <a:ea typeface="MS PGothic" charset="0"/>
              </a:rPr>
              <a:t>Hon. Minister/Deputy Chairman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>
                <a:solidFill>
                  <a:srgbClr val="000000"/>
                </a:solidFill>
                <a:latin typeface="Garamond" charset="0"/>
                <a:ea typeface="MS PGothic" charset="0"/>
              </a:rPr>
              <a:t>National Planning Commission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endParaRPr lang="en-US" sz="2400" i="1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/>
            </a:r>
            <a:b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</a:b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>6</a:t>
            </a:r>
            <a:r>
              <a:rPr lang="en-US" sz="2400" b="1" baseline="30000">
                <a:solidFill>
                  <a:srgbClr val="000000"/>
                </a:solidFill>
                <a:latin typeface="Garamond" charset="0"/>
                <a:ea typeface="MS PGothic" charset="0"/>
              </a:rPr>
              <a:t>th</a:t>
            </a: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> – 7</a:t>
            </a:r>
            <a:r>
              <a:rPr lang="en-US" sz="2400" b="1" baseline="30000">
                <a:solidFill>
                  <a:srgbClr val="000000"/>
                </a:solidFill>
                <a:latin typeface="Garamond" charset="0"/>
                <a:ea typeface="MS PGothic" charset="0"/>
              </a:rPr>
              <a:t>th</a:t>
            </a:r>
            <a:r>
              <a:rPr lang="en-US" sz="2400" b="1">
                <a:solidFill>
                  <a:srgbClr val="000000"/>
                </a:solidFill>
                <a:latin typeface="Garamond" charset="0"/>
                <a:ea typeface="MS PGothic" charset="0"/>
              </a:rPr>
              <a:t> June 2013</a:t>
            </a:r>
            <a:endParaRPr lang="en-US" sz="1900" b="1">
              <a:solidFill>
                <a:srgbClr val="000000"/>
              </a:solidFill>
              <a:latin typeface="Garamond" charset="0"/>
              <a:ea typeface="MS PGothic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CC9900"/>
              </a:buClr>
              <a:buSzPct val="65000"/>
              <a:buFont typeface="Wingdings" charset="0"/>
              <a:buNone/>
            </a:pPr>
            <a:endParaRPr lang="en-US" sz="1900" b="1" i="1">
              <a:solidFill>
                <a:srgbClr val="000000"/>
              </a:solidFill>
              <a:latin typeface="Garamond" charset="0"/>
              <a:ea typeface="MS PGothic" charset="0"/>
            </a:endParaRPr>
          </a:p>
        </p:txBody>
      </p:sp>
      <p:sp>
        <p:nvSpPr>
          <p:cNvPr id="257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0"/>
            <a:ext cx="7391400" cy="16002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IMPLEMENTING MULTIDIMENSIONAL POVERTY INDICATORS:CASE STUDY OF NIGERIA</a:t>
            </a:r>
          </a:p>
        </p:txBody>
      </p:sp>
    </p:spTree>
    <p:extLst>
      <p:ext uri="{BB962C8B-B14F-4D97-AF65-F5344CB8AC3E}">
        <p14:creationId xmlns:p14="http://schemas.microsoft.com/office/powerpoint/2010/main" val="125632263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es-ES" b="1" dirty="0" smtClean="0">
                <a:solidFill>
                  <a:srgbClr val="800000"/>
                </a:solidFill>
                <a:latin typeface="Times"/>
                <a:cs typeface="Times"/>
              </a:rPr>
              <a:t>Algunos intercambios desde el lanzamiento</a:t>
            </a:r>
            <a:endParaRPr lang="es-ES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Garamond"/>
                <a:cs typeface="Garamond"/>
              </a:rPr>
              <a:t>En Junio el gobierno Vietnamés anuncio que implementaría un IPM (con la metodología de </a:t>
            </a:r>
            <a:r>
              <a:rPr lang="es-ES" dirty="0" err="1" smtClean="0">
                <a:latin typeface="Garamond"/>
                <a:cs typeface="Garamond"/>
              </a:rPr>
              <a:t>Alkire</a:t>
            </a:r>
            <a:r>
              <a:rPr lang="es-ES" dirty="0" smtClean="0">
                <a:latin typeface="Garamond"/>
                <a:cs typeface="Garamond"/>
              </a:rPr>
              <a:t> y Foster). Luego envió una delegación a México (para asistencia técnica).</a:t>
            </a:r>
          </a:p>
          <a:p>
            <a:r>
              <a:rPr lang="es-ES" dirty="0" smtClean="0">
                <a:latin typeface="Garamond"/>
                <a:cs typeface="Garamond"/>
              </a:rPr>
              <a:t>En Septiembre una delegación de Minas </a:t>
            </a:r>
            <a:r>
              <a:rPr lang="es-ES" dirty="0">
                <a:latin typeface="Garamond"/>
                <a:cs typeface="Garamond"/>
              </a:rPr>
              <a:t>Gerais, </a:t>
            </a:r>
            <a:r>
              <a:rPr lang="es-ES" dirty="0" smtClean="0">
                <a:latin typeface="Garamond"/>
                <a:cs typeface="Garamond"/>
              </a:rPr>
              <a:t>Brasil viajará a Vietnam como parte del programa de intercambio y construcción de conocimiento de la red.</a:t>
            </a:r>
            <a:endParaRPr lang="en-GB" dirty="0">
              <a:latin typeface="Garamond"/>
              <a:cs typeface="Garamond"/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60806-8D5E-4595-973D-EEB4B998C3A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78422"/>
      </p:ext>
    </p:extLst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91264" cy="1143000"/>
          </a:xfrm>
        </p:spPr>
        <p:txBody>
          <a:bodyPr/>
          <a:lstStyle/>
          <a:p>
            <a:r>
              <a:rPr lang="es-ES" b="1" dirty="0">
                <a:solidFill>
                  <a:srgbClr val="800000"/>
                </a:solidFill>
                <a:latin typeface="Times"/>
                <a:cs typeface="Times"/>
              </a:rPr>
              <a:t>Algunos intercambios desde el lanzamiento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968552"/>
          </a:xfrm>
        </p:spPr>
        <p:txBody>
          <a:bodyPr/>
          <a:lstStyle/>
          <a:p>
            <a:r>
              <a:rPr lang="es-ES" dirty="0" smtClean="0">
                <a:latin typeface="Garamond"/>
                <a:cs typeface="Garamond"/>
              </a:rPr>
              <a:t>Participación de países en el </a:t>
            </a:r>
            <a:r>
              <a:rPr lang="es-ES" dirty="0">
                <a:latin typeface="Garamond"/>
                <a:cs typeface="Garamond"/>
              </a:rPr>
              <a:t>curso de entrenamiento de OPHI </a:t>
            </a:r>
            <a:r>
              <a:rPr lang="es-ES" dirty="0" smtClean="0">
                <a:latin typeface="Garamond"/>
                <a:cs typeface="Garamond"/>
              </a:rPr>
              <a:t>realizado en Washington DC en Julio 2013:</a:t>
            </a:r>
          </a:p>
          <a:p>
            <a:r>
              <a:rPr lang="es-ES" dirty="0" smtClean="0">
                <a:latin typeface="Garamond"/>
                <a:cs typeface="Garamond"/>
              </a:rPr>
              <a:t>Cuatro personas de la Organización de Estados de Caribe del Este </a:t>
            </a:r>
          </a:p>
          <a:p>
            <a:r>
              <a:rPr lang="es-ES" dirty="0" err="1" smtClean="0">
                <a:latin typeface="Garamond"/>
                <a:cs typeface="Garamond"/>
              </a:rPr>
              <a:t>Representates</a:t>
            </a:r>
            <a:r>
              <a:rPr lang="es-ES" dirty="0" smtClean="0">
                <a:latin typeface="Garamond"/>
                <a:cs typeface="Garamond"/>
              </a:rPr>
              <a:t> de Sudáfrica, </a:t>
            </a:r>
            <a:r>
              <a:rPr lang="es-ES" dirty="0">
                <a:latin typeface="Garamond"/>
                <a:cs typeface="Garamond"/>
              </a:rPr>
              <a:t>Tanzania, Zambia, </a:t>
            </a:r>
            <a:r>
              <a:rPr lang="es-ES" dirty="0" smtClean="0">
                <a:latin typeface="Garamond"/>
                <a:cs typeface="Garamond"/>
              </a:rPr>
              <a:t>el Banco de Desarrollo Asiático y el Banco Islámico de Desarrollo. </a:t>
            </a:r>
          </a:p>
          <a:p>
            <a:r>
              <a:rPr lang="es-ES" dirty="0" smtClean="0">
                <a:latin typeface="Garamond"/>
                <a:cs typeface="Garamond"/>
              </a:rPr>
              <a:t>Asistieron participantes de un total de 50 </a:t>
            </a:r>
            <a:r>
              <a:rPr lang="en-GB" dirty="0" smtClean="0">
                <a:latin typeface="Garamond"/>
                <a:cs typeface="Garamond"/>
              </a:rPr>
              <a:t>países.  </a:t>
            </a:r>
            <a:endParaRPr lang="es-ES" dirty="0">
              <a:latin typeface="Garamond"/>
              <a:cs typeface="Garamond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60806-8D5E-4595-973D-EEB4B998C3A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936103"/>
      </p:ext>
    </p:extLst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91264" cy="1143000"/>
          </a:xfrm>
        </p:spPr>
        <p:txBody>
          <a:bodyPr/>
          <a:lstStyle/>
          <a:p>
            <a:r>
              <a:rPr lang="es-ES" b="1" dirty="0">
                <a:solidFill>
                  <a:srgbClr val="800000"/>
                </a:solidFill>
                <a:latin typeface="Times"/>
                <a:cs typeface="Times"/>
              </a:rPr>
              <a:t>Algunos intercambios desde el lanzamiento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525963"/>
          </a:xfrm>
        </p:spPr>
        <p:txBody>
          <a:bodyPr/>
          <a:lstStyle/>
          <a:p>
            <a:r>
              <a:rPr lang="es-ES" dirty="0" smtClean="0">
                <a:latin typeface="Garamond"/>
                <a:cs typeface="Garamond"/>
              </a:rPr>
              <a:t>Participación de países en el </a:t>
            </a:r>
            <a:r>
              <a:rPr lang="es-ES" dirty="0">
                <a:latin typeface="Garamond"/>
                <a:cs typeface="Garamond"/>
              </a:rPr>
              <a:t>curso de entrenamiento de OPHI en español realizado a comienzos de Septiembre </a:t>
            </a:r>
            <a:r>
              <a:rPr lang="es-ES" dirty="0" smtClean="0">
                <a:latin typeface="Garamond"/>
                <a:cs typeface="Garamond"/>
              </a:rPr>
              <a:t>2013:</a:t>
            </a:r>
          </a:p>
          <a:p>
            <a:r>
              <a:rPr lang="es-ES" dirty="0" smtClean="0">
                <a:latin typeface="Garamond"/>
                <a:cs typeface="Garamond"/>
              </a:rPr>
              <a:t>Nueve participantes de la red - Brasil</a:t>
            </a:r>
            <a:r>
              <a:rPr lang="es-ES" dirty="0">
                <a:latin typeface="Garamond"/>
                <a:cs typeface="Garamond"/>
              </a:rPr>
              <a:t>, Chile, Colombia, </a:t>
            </a:r>
            <a:r>
              <a:rPr lang="es-ES" dirty="0" smtClean="0">
                <a:latin typeface="Garamond"/>
                <a:cs typeface="Garamond"/>
              </a:rPr>
              <a:t>Republica Dominicana, </a:t>
            </a:r>
            <a:r>
              <a:rPr lang="es-ES" dirty="0">
                <a:latin typeface="Garamond"/>
                <a:cs typeface="Garamond"/>
              </a:rPr>
              <a:t>Ecuador, ECLAC, El Salvador, </a:t>
            </a:r>
            <a:r>
              <a:rPr lang="es-ES" dirty="0" smtClean="0">
                <a:latin typeface="Garamond"/>
                <a:cs typeface="Garamond"/>
              </a:rPr>
              <a:t>Perú, y Uruguay.</a:t>
            </a:r>
          </a:p>
          <a:p>
            <a:r>
              <a:rPr lang="es-ES" dirty="0" smtClean="0">
                <a:latin typeface="Garamond"/>
                <a:cs typeface="Garamond"/>
              </a:rPr>
              <a:t>Países no-participantes: </a:t>
            </a:r>
            <a:r>
              <a:rPr lang="es-ES" dirty="0">
                <a:latin typeface="Garamond"/>
                <a:cs typeface="Garamond"/>
              </a:rPr>
              <a:t>Venezuela, Nicaragua, Cuba, Bolivia, Honduras and Argentina</a:t>
            </a:r>
            <a:r>
              <a:rPr lang="es-ES" dirty="0" smtClean="0">
                <a:latin typeface="Garamond"/>
                <a:cs typeface="Garamond"/>
              </a:rPr>
              <a:t>.</a:t>
            </a:r>
          </a:p>
          <a:p>
            <a:pPr marL="0" indent="0">
              <a:buNone/>
            </a:pPr>
            <a:endParaRPr lang="es-ES" dirty="0">
              <a:latin typeface="Garamond"/>
              <a:cs typeface="Garamond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60806-8D5E-4595-973D-EEB4B998C3A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55958"/>
      </p:ext>
    </p:extLst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5" y="178425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próximos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pasos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1480343"/>
            <a:ext cx="8353425" cy="4626032"/>
          </a:xfrm>
        </p:spPr>
        <p:txBody>
          <a:bodyPr>
            <a:noAutofit/>
          </a:bodyPr>
          <a:lstStyle/>
          <a:p>
            <a:pPr marL="457200" indent="-457200" algn="l">
              <a:buFontTx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Expansión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aramond"/>
                <a:cs typeface="Garamond"/>
              </a:rPr>
              <a:t>en el </a:t>
            </a:r>
            <a:r>
              <a:rPr lang="en-US" dirty="0" err="1" smtClean="0">
                <a:solidFill>
                  <a:schemeClr val="tx1"/>
                </a:solidFill>
                <a:latin typeface="Garamond"/>
                <a:cs typeface="Garamond"/>
              </a:rPr>
              <a:t>desarrollo</a:t>
            </a:r>
            <a:r>
              <a:rPr lang="en-US" dirty="0" smtClean="0">
                <a:solidFill>
                  <a:schemeClr val="tx1"/>
                </a:solidFill>
                <a:latin typeface="Garamond"/>
                <a:cs typeface="Garamond"/>
              </a:rPr>
              <a:t> e </a:t>
            </a:r>
            <a:r>
              <a:rPr lang="en-US" dirty="0" err="1" smtClean="0">
                <a:solidFill>
                  <a:schemeClr val="tx1"/>
                </a:solidFill>
                <a:latin typeface="Garamond"/>
                <a:cs typeface="Garamond"/>
              </a:rPr>
              <a:t>implementación</a:t>
            </a:r>
            <a:r>
              <a:rPr lang="en-US" dirty="0" smtClean="0">
                <a:solidFill>
                  <a:schemeClr val="tx1"/>
                </a:solidFill>
                <a:latin typeface="Garamond"/>
                <a:cs typeface="Garamond"/>
              </a:rPr>
              <a:t> de IPMs</a:t>
            </a:r>
            <a:endParaRPr lang="en-US" dirty="0">
              <a:solidFill>
                <a:schemeClr val="tx1"/>
              </a:solidFill>
              <a:latin typeface="Garamond"/>
              <a:cs typeface="Garamond"/>
            </a:endParaRPr>
          </a:p>
          <a:p>
            <a:pPr marL="914400" lvl="1" indent="-457200" algn="l">
              <a:buFont typeface="Arial" charset="0"/>
              <a:buChar char="•"/>
              <a:defRPr/>
            </a:pP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Medidas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nacionales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u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oficiales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de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pobreza</a:t>
            </a:r>
            <a:endParaRPr lang="en-US" sz="3200" dirty="0">
              <a:solidFill>
                <a:schemeClr val="tx1"/>
              </a:solidFill>
              <a:latin typeface="Garamond"/>
              <a:cs typeface="Garamond"/>
            </a:endParaRPr>
          </a:p>
          <a:p>
            <a:pPr marL="914400" lvl="1" indent="-457200" algn="l">
              <a:buFont typeface="Arial" charset="0"/>
              <a:buChar char="•"/>
              <a:defRPr/>
            </a:pP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Programas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piloto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a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nivel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sub-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nacional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 (China,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Brasil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)</a:t>
            </a:r>
          </a:p>
          <a:p>
            <a:pPr marL="914400" lvl="1" indent="-457200" algn="l">
              <a:buFont typeface="Arial" charset="0"/>
              <a:buChar char="•"/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Apoyo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mutuo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compartir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 la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experiencia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canales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 de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dialogo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abiertos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y </a:t>
            </a:r>
            <a:r>
              <a:rPr lang="en-US" sz="3200" dirty="0" err="1" smtClean="0">
                <a:solidFill>
                  <a:schemeClr val="tx1"/>
                </a:solidFill>
                <a:latin typeface="Garamond"/>
                <a:cs typeface="Garamond"/>
              </a:rPr>
              <a:t>permanentes</a:t>
            </a:r>
            <a:r>
              <a:rPr lang="en-US" sz="3200" dirty="0" smtClean="0">
                <a:solidFill>
                  <a:schemeClr val="tx1"/>
                </a:solidFill>
                <a:latin typeface="Garamond"/>
                <a:cs typeface="Garamond"/>
              </a:rPr>
              <a:t>.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</a:br>
            <a:endParaRPr lang="en-US" sz="3200" dirty="0">
              <a:solidFill>
                <a:schemeClr val="tx1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686042222"/>
      </p:ext>
    </p:extLst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próximos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pasos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1198818"/>
            <a:ext cx="7993063" cy="5661025"/>
          </a:xfrm>
        </p:spPr>
        <p:txBody>
          <a:bodyPr>
            <a:noAutofit/>
          </a:bodyPr>
          <a:lstStyle/>
          <a:p>
            <a:pPr marL="457200" indent="-457200" algn="l">
              <a:buFontTx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  <a:latin typeface="Garamond"/>
                <a:cs typeface="Garamond"/>
              </a:rPr>
              <a:t>Promoción</a:t>
            </a:r>
            <a:r>
              <a:rPr lang="en-US" dirty="0" smtClean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de la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investigación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y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desarrollo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herramientas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prácticas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 </a:t>
            </a:r>
            <a:endParaRPr lang="en-US" dirty="0" smtClean="0">
              <a:solidFill>
                <a:schemeClr val="tx1"/>
              </a:solidFill>
              <a:latin typeface="Garamond"/>
              <a:cs typeface="Garamond"/>
            </a:endParaRPr>
          </a:p>
          <a:p>
            <a:pPr marL="457200" indent="-457200" algn="l">
              <a:buFontTx/>
              <a:buChar char="•"/>
              <a:defRPr/>
            </a:pPr>
            <a:endParaRPr lang="en-US" dirty="0" smtClean="0">
              <a:solidFill>
                <a:schemeClr val="tx1"/>
              </a:solidFill>
              <a:latin typeface="Garamond"/>
              <a:cs typeface="Garamond"/>
            </a:endParaRPr>
          </a:p>
          <a:p>
            <a:pPr marL="457200" indent="-457200" algn="l">
              <a:buFontTx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Participación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efectiva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en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discusiones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de la agenda de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desarrollo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aramond"/>
                <a:cs typeface="Garamond"/>
              </a:rPr>
              <a:t>después</a:t>
            </a:r>
            <a:r>
              <a:rPr lang="en-US" dirty="0">
                <a:solidFill>
                  <a:schemeClr val="tx1"/>
                </a:solidFill>
                <a:latin typeface="Garamond"/>
                <a:cs typeface="Garamond"/>
              </a:rPr>
              <a:t> del 2015</a:t>
            </a:r>
          </a:p>
          <a:p>
            <a:pPr marL="914400" lvl="1" indent="-457200" algn="l">
              <a:buFont typeface="Arial" charset="0"/>
              <a:buChar char="•"/>
              <a:defRPr/>
            </a:pP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Evento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en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Asamblea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General de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las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Naciones</a:t>
            </a:r>
            <a:r>
              <a:rPr lang="en-US" sz="3200" dirty="0">
                <a:solidFill>
                  <a:schemeClr val="tx1"/>
                </a:solidFill>
                <a:latin typeface="Garamond"/>
                <a:cs typeface="Garamond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Garamond"/>
                <a:cs typeface="Garamond"/>
              </a:rPr>
              <a:t>Unidas</a:t>
            </a:r>
            <a:endParaRPr lang="en-US" dirty="0">
              <a:solidFill>
                <a:schemeClr val="tx1"/>
              </a:solidFill>
              <a:latin typeface="Garamond"/>
              <a:cs typeface="Garamond"/>
            </a:endParaRPr>
          </a:p>
          <a:p>
            <a:pPr marL="457200" indent="-457200" algn="l">
              <a:buFontTx/>
              <a:buChar char="•"/>
              <a:defRPr/>
            </a:pPr>
            <a:endParaRPr lang="en-US" sz="2800" dirty="0">
              <a:solidFill>
                <a:schemeClr val="tx1"/>
              </a:solidFill>
              <a:latin typeface="Times" charset="0"/>
              <a:cs typeface="Times" charset="0"/>
            </a:endParaRPr>
          </a:p>
          <a:p>
            <a:pPr marL="457200" indent="-457200" algn="l">
              <a:buFontTx/>
              <a:buChar char="•"/>
              <a:defRPr/>
            </a:pPr>
            <a:endParaRPr lang="en-US" sz="2800" dirty="0">
              <a:solidFill>
                <a:schemeClr val="tx1"/>
              </a:solidFill>
              <a:latin typeface="Times" charset="0"/>
              <a:cs typeface="Times" charset="0"/>
            </a:endParaRPr>
          </a:p>
          <a:p>
            <a:pPr marL="457200" indent="-457200">
              <a:buFontTx/>
              <a:buChar char="•"/>
              <a:defRPr/>
            </a:pPr>
            <a:r>
              <a:rPr lang="en-US" sz="600" dirty="0">
                <a:solidFill>
                  <a:schemeClr val="tx1"/>
                </a:solidFill>
                <a:latin typeface="Times" charset="0"/>
                <a:cs typeface="Times" charset="0"/>
              </a:rPr>
              <a:t> </a:t>
            </a:r>
          </a:p>
          <a:p>
            <a:pPr marL="457200" indent="-457200" algn="l">
              <a:buFontTx/>
              <a:buChar char="•"/>
              <a:defRPr/>
            </a:pPr>
            <a:endParaRPr lang="en-US" sz="600" dirty="0">
              <a:solidFill>
                <a:schemeClr val="tx1"/>
              </a:solidFill>
              <a:latin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62548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E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vento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en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Naciones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Unidas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3722" y="1088190"/>
            <a:ext cx="8353425" cy="5252041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Side-event and webcast at the </a:t>
            </a:r>
            <a:endParaRPr lang="en-US" b="1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UN </a:t>
            </a:r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General Assembly </a:t>
            </a:r>
            <a:endParaRPr lang="en-US" b="1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endParaRPr lang="en-US" b="1" dirty="0">
              <a:solidFill>
                <a:srgbClr val="000000"/>
              </a:solidFill>
              <a:latin typeface="Garamond"/>
              <a:cs typeface="Garamond"/>
            </a:endParaRPr>
          </a:p>
          <a:p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1.15-2.30 pm, 24 September 2013, United Nations, New 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York</a:t>
            </a:r>
          </a:p>
          <a:p>
            <a:r>
              <a:rPr lang="en-US" sz="1400" b="1" dirty="0">
                <a:solidFill>
                  <a:srgbClr val="000000"/>
                </a:solidFill>
                <a:latin typeface="Garamond"/>
                <a:cs typeface="Garamond"/>
                <a:hlinkClick r:id="rId2"/>
              </a:rPr>
              <a:t>http://</a:t>
            </a:r>
            <a:r>
              <a:rPr lang="en-US" sz="1400" b="1" dirty="0" err="1">
                <a:solidFill>
                  <a:srgbClr val="000000"/>
                </a:solidFill>
                <a:latin typeface="Garamond"/>
                <a:cs typeface="Garamond"/>
                <a:hlinkClick r:id="rId2"/>
              </a:rPr>
              <a:t>www.ophi.org.uk</a:t>
            </a:r>
            <a:r>
              <a:rPr lang="en-US" sz="1400" b="1" dirty="0">
                <a:solidFill>
                  <a:srgbClr val="000000"/>
                </a:solidFill>
                <a:latin typeface="Garamond"/>
                <a:cs typeface="Garamond"/>
                <a:hlinkClick r:id="rId2"/>
              </a:rPr>
              <a:t>/multidimensional-poverty-measurement-in-the-post-2015-development-context</a:t>
            </a:r>
            <a:endParaRPr lang="en-US" sz="1400" b="1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endParaRPr lang="en-US" b="1" dirty="0">
              <a:solidFill>
                <a:srgbClr val="000000"/>
              </a:solidFill>
              <a:latin typeface="Garamond"/>
              <a:cs typeface="Garamond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Cobertura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en vivo y on</a:t>
            </a:r>
            <a:r>
              <a:rPr lang="en-US" dirty="0">
                <a:solidFill>
                  <a:srgbClr val="000000"/>
                </a:solidFill>
                <a:latin typeface="Garamond"/>
                <a:cs typeface="Garamond"/>
              </a:rPr>
              <a:t>-demand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disponible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en </a:t>
            </a:r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UN Web TV</a:t>
            </a:r>
            <a:r>
              <a:rPr lang="en-US" dirty="0">
                <a:solidFill>
                  <a:srgbClr val="000000"/>
                </a:solidFill>
                <a:latin typeface="Garamond"/>
                <a:cs typeface="Garamond"/>
              </a:rPr>
              <a:t>: </a:t>
            </a:r>
            <a:endParaRPr lang="en-US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r>
              <a:rPr lang="en-US" dirty="0">
                <a:solidFill>
                  <a:srgbClr val="000000"/>
                </a:solidFill>
                <a:latin typeface="Garamond"/>
                <a:cs typeface="Garamond"/>
              </a:rPr>
              <a:t> </a:t>
            </a:r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  <a:hlinkClick r:id="rId3"/>
              </a:rPr>
              <a:t>http://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  <a:hlinkClick r:id="rId3"/>
              </a:rPr>
              <a:t>webtv.un.org</a:t>
            </a:r>
            <a:endParaRPr lang="en-US" dirty="0">
              <a:solidFill>
                <a:srgbClr val="000000"/>
              </a:solidFill>
              <a:latin typeface="Garamond"/>
              <a:cs typeface="Garamond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083565041"/>
      </p:ext>
    </p:extLst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250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E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vento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en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Naciones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Unidas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935539"/>
            <a:ext cx="7993063" cy="5661025"/>
          </a:xfrm>
        </p:spPr>
        <p:txBody>
          <a:bodyPr>
            <a:no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Evento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en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paralelo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a la 68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Sesión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la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Asamblea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General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Naciones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Unida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.</a:t>
            </a:r>
          </a:p>
          <a:p>
            <a:pPr marL="457200" indent="-457200" algn="l">
              <a:buFont typeface="Arial"/>
              <a:buChar char="•"/>
            </a:pP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Objetivo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: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discutir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el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futuro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la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medicion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multidimensional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pobreza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en el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contexto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la agenda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desarrollo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post-2015.</a:t>
            </a:r>
          </a:p>
          <a:p>
            <a:pPr marL="457200" indent="-457200" algn="l">
              <a:buFont typeface="Arial"/>
              <a:buChar char="•"/>
            </a:pP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Propuesta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: Un IPM 2015+ (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Alkire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y Sumner, 2013)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para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poyar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y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monitorear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el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logro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las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metas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desarrollo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post-2015.</a:t>
            </a:r>
          </a:p>
          <a:p>
            <a:pPr marL="457200" indent="-457200" algn="l">
              <a:buFont typeface="Arial"/>
              <a:buChar char="•"/>
            </a:pP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Llamado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necesidad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Garamond"/>
                <a:cs typeface="Garamond"/>
              </a:rPr>
              <a:t>una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“</a:t>
            </a: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revolucion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datos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9410325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E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vento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en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Naciones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Unidas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935539"/>
            <a:ext cx="7993063" cy="5661025"/>
          </a:xfrm>
        </p:spPr>
        <p:txBody>
          <a:bodyPr>
            <a:noAutofit/>
          </a:bodyPr>
          <a:lstStyle/>
          <a:p>
            <a:endParaRPr lang="en-US" i="1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“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Ahora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estamos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discutiendo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nuevos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caminos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para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la era post-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Milenio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.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Creo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que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este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enfoque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podria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ser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extremadamente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util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para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ayudar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al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mundo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a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medirse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a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sí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mismo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socialmente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una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manera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mucho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mejor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”.</a:t>
            </a:r>
          </a:p>
          <a:p>
            <a:endParaRPr lang="en-US" i="1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pPr algn="r"/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Juan </a:t>
            </a:r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Manuel Santos, </a:t>
            </a:r>
            <a:endParaRPr lang="en-US" b="1" dirty="0" smtClean="0">
              <a:solidFill>
                <a:srgbClr val="000000"/>
              </a:solidFill>
              <a:latin typeface="Garamond"/>
              <a:cs typeface="Garamond"/>
            </a:endParaRPr>
          </a:p>
          <a:p>
            <a:pPr algn="r"/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Presidente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de Colombia</a:t>
            </a:r>
            <a:endParaRPr lang="en-US" dirty="0">
              <a:solidFill>
                <a:srgbClr val="000000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18154586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1079500"/>
          </a:xfrm>
        </p:spPr>
        <p:txBody>
          <a:bodyPr/>
          <a:lstStyle/>
          <a:p>
            <a:pPr>
              <a:defRPr/>
            </a:pPr>
            <a:r>
              <a:rPr lang="en-US" b="1" dirty="0" err="1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Participantes</a:t>
            </a:r>
            <a:endParaRPr lang="en-US" b="1" dirty="0">
              <a:solidFill>
                <a:srgbClr val="80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3" y="3789040"/>
            <a:ext cx="8135937" cy="270108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US" sz="800" dirty="0">
                <a:latin typeface="Arial" charset="0"/>
              </a:rPr>
              <a:t> </a:t>
            </a:r>
            <a:r>
              <a:rPr lang="en-US" sz="2400" dirty="0">
                <a:latin typeface="Garamond" charset="0"/>
              </a:rPr>
              <a:t>Angola, </a:t>
            </a:r>
            <a:r>
              <a:rPr lang="en-US" sz="2400" dirty="0" err="1">
                <a:latin typeface="Garamond" charset="0"/>
              </a:rPr>
              <a:t>Bután</a:t>
            </a:r>
            <a:r>
              <a:rPr lang="en-US" sz="2400" dirty="0">
                <a:latin typeface="Garamond" charset="0"/>
              </a:rPr>
              <a:t>, </a:t>
            </a:r>
            <a:r>
              <a:rPr lang="en-US" sz="2400" dirty="0" err="1">
                <a:latin typeface="Garamond" charset="0"/>
              </a:rPr>
              <a:t>Brasil</a:t>
            </a:r>
            <a:r>
              <a:rPr lang="en-US" sz="2400" dirty="0">
                <a:latin typeface="Garamond" charset="0"/>
              </a:rPr>
              <a:t>, Chile, China, Colombia, 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Garamond" charset="0"/>
              </a:rPr>
              <a:t>CEPAL</a:t>
            </a:r>
            <a:r>
              <a:rPr lang="en-US" sz="2400" dirty="0">
                <a:latin typeface="Garamond" charset="0"/>
              </a:rPr>
              <a:t>, Ecuador, El Salvador, </a:t>
            </a:r>
            <a:r>
              <a:rPr lang="en-US" sz="2400" dirty="0" err="1">
                <a:latin typeface="Garamond" charset="0"/>
              </a:rPr>
              <a:t>República</a:t>
            </a:r>
            <a:r>
              <a:rPr lang="en-US" sz="2400" dirty="0">
                <a:latin typeface="Garamond" charset="0"/>
              </a:rPr>
              <a:t> </a:t>
            </a:r>
            <a:r>
              <a:rPr lang="en-US" sz="2400" dirty="0" err="1">
                <a:latin typeface="Garamond" charset="0"/>
              </a:rPr>
              <a:t>Dominicana</a:t>
            </a:r>
            <a:r>
              <a:rPr lang="en-US" sz="2400" dirty="0">
                <a:latin typeface="Garamond" charset="0"/>
              </a:rPr>
              <a:t>, </a:t>
            </a:r>
            <a:r>
              <a:rPr lang="en-US" sz="2400" dirty="0" err="1">
                <a:latin typeface="Garamond" charset="0"/>
              </a:rPr>
              <a:t>Alemania</a:t>
            </a:r>
            <a:r>
              <a:rPr lang="en-US" sz="2400" dirty="0">
                <a:latin typeface="Garamond" charset="0"/>
              </a:rPr>
              <a:t>, India, Iraq, </a:t>
            </a:r>
            <a:r>
              <a:rPr lang="en-US" sz="2400" dirty="0" err="1">
                <a:latin typeface="Garamond" charset="0"/>
              </a:rPr>
              <a:t>Malasia</a:t>
            </a:r>
            <a:r>
              <a:rPr lang="en-US" sz="2400" dirty="0">
                <a:latin typeface="Garamond" charset="0"/>
              </a:rPr>
              <a:t>, México, </a:t>
            </a:r>
            <a:r>
              <a:rPr lang="en-US" sz="2400" dirty="0" err="1">
                <a:latin typeface="Garamond" charset="0"/>
              </a:rPr>
              <a:t>Marruecos</a:t>
            </a:r>
            <a:r>
              <a:rPr lang="en-US" sz="2400" dirty="0">
                <a:latin typeface="Garamond" charset="0"/>
              </a:rPr>
              <a:t>, Mozambique, Nigeria</a:t>
            </a:r>
            <a:r>
              <a:rPr lang="en-US" sz="2400" dirty="0">
                <a:solidFill>
                  <a:srgbClr val="77933C"/>
                </a:solidFill>
                <a:latin typeface="Garamond" charset="0"/>
              </a:rPr>
              <a:t>, OECD</a:t>
            </a:r>
            <a:r>
              <a:rPr lang="en-US" sz="2400" dirty="0">
                <a:solidFill>
                  <a:srgbClr val="D99694"/>
                </a:solidFill>
                <a:latin typeface="Garamond" charset="0"/>
              </a:rPr>
              <a:t>,</a:t>
            </a:r>
            <a:r>
              <a:rPr lang="en-US" sz="2400" dirty="0">
                <a:latin typeface="Garamond" charset="0"/>
              </a:rPr>
              <a:t> la </a:t>
            </a:r>
            <a:r>
              <a:rPr lang="en-US" sz="2400" dirty="0" err="1">
                <a:solidFill>
                  <a:srgbClr val="77933C"/>
                </a:solidFill>
                <a:latin typeface="Garamond" charset="0"/>
              </a:rPr>
              <a:t>Organización</a:t>
            </a:r>
            <a:r>
              <a:rPr lang="en-US" sz="2400" dirty="0">
                <a:solidFill>
                  <a:srgbClr val="77933C"/>
                </a:solidFill>
                <a:latin typeface="Garamond" charset="0"/>
              </a:rPr>
              <a:t> de </a:t>
            </a:r>
            <a:r>
              <a:rPr lang="en-US" sz="2400" dirty="0" err="1">
                <a:solidFill>
                  <a:srgbClr val="77933C"/>
                </a:solidFill>
                <a:latin typeface="Garamond" charset="0"/>
              </a:rPr>
              <a:t>Estados</a:t>
            </a:r>
            <a:r>
              <a:rPr lang="en-US" sz="2400" dirty="0">
                <a:solidFill>
                  <a:srgbClr val="77933C"/>
                </a:solidFill>
                <a:latin typeface="Garamond" charset="0"/>
              </a:rPr>
              <a:t> del Caribe del Este</a:t>
            </a:r>
            <a:r>
              <a:rPr lang="en-US" sz="2400" dirty="0">
                <a:latin typeface="Garamond" charset="0"/>
              </a:rPr>
              <a:t>, </a:t>
            </a:r>
            <a:r>
              <a:rPr lang="en-US" sz="2400" dirty="0">
                <a:solidFill>
                  <a:srgbClr val="D99694"/>
                </a:solidFill>
                <a:latin typeface="Garamond" charset="0"/>
              </a:rPr>
              <a:t>OPHI</a:t>
            </a:r>
            <a:r>
              <a:rPr lang="en-US" sz="2400" dirty="0">
                <a:latin typeface="Garamond" charset="0"/>
              </a:rPr>
              <a:t>, </a:t>
            </a:r>
            <a:r>
              <a:rPr lang="en-US" sz="2400" dirty="0" err="1">
                <a:latin typeface="Garamond" charset="0"/>
              </a:rPr>
              <a:t>Perú</a:t>
            </a:r>
            <a:r>
              <a:rPr lang="en-US" sz="2400" dirty="0">
                <a:latin typeface="Garamond" charset="0"/>
              </a:rPr>
              <a:t>, Filipinas, 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Garamond" charset="0"/>
              </a:rPr>
              <a:t>SADC</a:t>
            </a:r>
            <a:r>
              <a:rPr lang="en-US" sz="2400" dirty="0">
                <a:latin typeface="Garamond" charset="0"/>
              </a:rPr>
              <a:t>, y </a:t>
            </a:r>
            <a:r>
              <a:rPr lang="en-US" sz="2400" dirty="0" smtClean="0">
                <a:latin typeface="Garamond" charset="0"/>
              </a:rPr>
              <a:t>Vietnam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400" dirty="0" smtClean="0">
                <a:latin typeface="Garamond" charset="0"/>
              </a:rPr>
              <a:t>	20 </a:t>
            </a:r>
            <a:r>
              <a:rPr lang="en-US" sz="2400" dirty="0" err="1" smtClean="0">
                <a:latin typeface="Garamond" charset="0"/>
              </a:rPr>
              <a:t>paises</a:t>
            </a:r>
            <a:r>
              <a:rPr lang="en-US" sz="2400" dirty="0" smtClean="0">
                <a:latin typeface="Garamond" charset="0"/>
              </a:rPr>
              <a:t>, 3 </a:t>
            </a:r>
            <a:r>
              <a:rPr lang="en-US" sz="2400" dirty="0" err="1" smtClean="0">
                <a:latin typeface="Garamond" charset="0"/>
              </a:rPr>
              <a:t>organizaciones</a:t>
            </a:r>
            <a:r>
              <a:rPr lang="en-US" sz="2400" dirty="0" smtClean="0">
                <a:latin typeface="Garamond" charset="0"/>
              </a:rPr>
              <a:t> de </a:t>
            </a:r>
            <a:r>
              <a:rPr lang="en-US" sz="2400" dirty="0" err="1" smtClean="0">
                <a:latin typeface="Garamond" charset="0"/>
              </a:rPr>
              <a:t>paises</a:t>
            </a:r>
            <a:r>
              <a:rPr lang="en-US" sz="2400" dirty="0" smtClean="0">
                <a:latin typeface="Garamond" charset="0"/>
              </a:rPr>
              <a:t>, 2 </a:t>
            </a:r>
            <a:r>
              <a:rPr lang="en-US" sz="2400" dirty="0" err="1" smtClean="0">
                <a:latin typeface="Garamond" charset="0"/>
              </a:rPr>
              <a:t>instituciones</a:t>
            </a:r>
            <a:r>
              <a:rPr lang="en-US" sz="2400" dirty="0">
                <a:latin typeface="Garamond" charset="0"/>
              </a:rPr>
              <a:t>.</a:t>
            </a:r>
            <a:endParaRPr lang="en-US" sz="2400" dirty="0" smtClean="0">
              <a:latin typeface="Garamond" charset="0"/>
            </a:endParaRPr>
          </a:p>
          <a:p>
            <a:pPr algn="just">
              <a:lnSpc>
                <a:spcPct val="90000"/>
              </a:lnSpc>
              <a:defRPr/>
            </a:pPr>
            <a:endParaRPr lang="en-US" sz="2400" dirty="0" smtClean="0">
              <a:latin typeface="Garamond" charset="0"/>
            </a:endParaRPr>
          </a:p>
        </p:txBody>
      </p:sp>
      <p:pic>
        <p:nvPicPr>
          <p:cNvPr id="61443" name="Picture 2" descr="http://www.ophi.org.uk/wp-content/uploads/groupshot-for-web.jpg?7ff3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760"/>
            <a:ext cx="7729537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773677"/>
      </p:ext>
    </p:extLst>
  </p:cSld>
  <p:clrMapOvr>
    <a:masterClrMapping/>
  </p:clrMapOvr>
  <p:transition xmlns:p14="http://schemas.microsoft.com/office/powerpoint/2010/main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642350" cy="11525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800000"/>
                </a:solidFill>
                <a:latin typeface="Times" charset="0"/>
                <a:cs typeface="Times" charset="0"/>
              </a:rPr>
              <a:t>La 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Red: </a:t>
            </a:r>
            <a:r>
              <a:rPr lang="en-US" sz="4000" b="1" dirty="0" err="1">
                <a:solidFill>
                  <a:srgbClr val="800000"/>
                </a:solidFill>
                <a:latin typeface="Times" charset="0"/>
                <a:cs typeface="Times" charset="0"/>
              </a:rPr>
              <a:t>E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vento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en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Naciones</a:t>
            </a:r>
            <a:r>
              <a:rPr lang="en-US" sz="4000" b="1" dirty="0" smtClean="0">
                <a:solidFill>
                  <a:srgbClr val="800000"/>
                </a:solidFill>
                <a:latin typeface="Times" charset="0"/>
                <a:cs typeface="Times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" charset="0"/>
                <a:cs typeface="Times" charset="0"/>
              </a:rPr>
              <a:t>Unidas</a:t>
            </a:r>
            <a:endParaRPr lang="en-US" sz="4000" b="1" dirty="0">
              <a:solidFill>
                <a:srgbClr val="800000"/>
              </a:solidFill>
              <a:latin typeface="Times" charset="0"/>
              <a:cs typeface="Times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935539"/>
            <a:ext cx="7993063" cy="5661025"/>
          </a:xfrm>
        </p:spPr>
        <p:txBody>
          <a:bodyPr>
            <a:noAutofit/>
          </a:bodyPr>
          <a:lstStyle/>
          <a:p>
            <a:endParaRPr lang="en-US" i="1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“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Encuentro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el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trabajo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sobre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pobreza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multidimensional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muy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relevante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y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extremadamente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util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para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nuestros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esfuerzos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en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reducir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sustancialmente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la </a:t>
            </a:r>
            <a:r>
              <a:rPr lang="en-US" i="1" dirty="0" err="1" smtClean="0">
                <a:solidFill>
                  <a:srgbClr val="000000"/>
                </a:solidFill>
                <a:latin typeface="Garamond"/>
                <a:cs typeface="Garamond"/>
              </a:rPr>
              <a:t>pobreza</a:t>
            </a:r>
            <a:r>
              <a:rPr lang="en-US" i="1" dirty="0" smtClean="0">
                <a:solidFill>
                  <a:srgbClr val="000000"/>
                </a:solidFill>
                <a:latin typeface="Garamond"/>
                <a:cs typeface="Garamond"/>
              </a:rPr>
              <a:t> en Filipinas” </a:t>
            </a:r>
          </a:p>
          <a:p>
            <a:pPr algn="r"/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Arsenio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Garamond"/>
                <a:cs typeface="Garamond"/>
              </a:rPr>
              <a:t>M. </a:t>
            </a: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Balisacan</a:t>
            </a:r>
            <a:r>
              <a:rPr lang="en-US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</a:p>
          <a:p>
            <a:pPr algn="r"/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Ministro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de </a:t>
            </a:r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Planificacion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</a:t>
            </a:r>
          </a:p>
          <a:p>
            <a:pPr algn="r"/>
            <a:r>
              <a:rPr lang="en-US" b="1" dirty="0" err="1" smtClean="0">
                <a:solidFill>
                  <a:srgbClr val="000000"/>
                </a:solidFill>
                <a:latin typeface="Garamond"/>
                <a:cs typeface="Garamond"/>
              </a:rPr>
              <a:t>Socioeconomica</a:t>
            </a:r>
            <a:r>
              <a:rPr lang="en-US" b="1" dirty="0" smtClean="0">
                <a:solidFill>
                  <a:srgbClr val="000000"/>
                </a:solidFill>
                <a:latin typeface="Garamond"/>
                <a:cs typeface="Garamond"/>
              </a:rPr>
              <a:t> de Filipinas</a:t>
            </a:r>
            <a:endParaRPr lang="en-US" sz="600" dirty="0">
              <a:solidFill>
                <a:srgbClr val="000000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855891279"/>
      </p:ext>
    </p:extLst>
  </p:cSld>
  <p:clrMapOvr>
    <a:masterClrMapping/>
  </p:clrMapOvr>
  <p:transition xmlns:p14="http://schemas.microsoft.com/office/powerpoint/2010/main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Box 1"/>
          <p:cNvSpPr txBox="1">
            <a:spLocks noChangeArrowheads="1"/>
          </p:cNvSpPr>
          <p:nvPr/>
        </p:nvSpPr>
        <p:spPr bwMode="auto">
          <a:xfrm>
            <a:off x="323850" y="934415"/>
            <a:ext cx="8496300" cy="5139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El IPM 2.0 </a:t>
            </a:r>
          </a:p>
          <a:p>
            <a:pPr algn="ctr" eaLnBrk="1" hangingPunct="1"/>
            <a:endParaRPr lang="en-US" sz="4400" b="1" dirty="0">
              <a:solidFill>
                <a:srgbClr val="800000"/>
              </a:solidFill>
              <a:latin typeface="Times" charset="0"/>
            </a:endParaRPr>
          </a:p>
          <a:p>
            <a:pPr algn="ctr" eaLnBrk="1" hangingPunct="1"/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La </a:t>
            </a:r>
            <a:r>
              <a:rPr lang="en-US" sz="4400" b="1" dirty="0" err="1">
                <a:solidFill>
                  <a:srgbClr val="800000"/>
                </a:solidFill>
                <a:latin typeface="Times" charset="0"/>
              </a:rPr>
              <a:t>discusión</a:t>
            </a:r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</a:t>
            </a:r>
            <a:r>
              <a:rPr lang="en-US" sz="4400" b="1" dirty="0" err="1">
                <a:solidFill>
                  <a:srgbClr val="800000"/>
                </a:solidFill>
                <a:latin typeface="Times" charset="0"/>
              </a:rPr>
              <a:t>sobre</a:t>
            </a:r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los ODM </a:t>
            </a:r>
            <a:r>
              <a:rPr lang="en-US" sz="4400" b="1" dirty="0" err="1">
                <a:solidFill>
                  <a:srgbClr val="800000"/>
                </a:solidFill>
                <a:latin typeface="Times" charset="0"/>
              </a:rPr>
              <a:t>después</a:t>
            </a:r>
            <a:r>
              <a:rPr lang="en-US" sz="4400" b="1" dirty="0">
                <a:solidFill>
                  <a:srgbClr val="800000"/>
                </a:solidFill>
                <a:latin typeface="Times" charset="0"/>
              </a:rPr>
              <a:t> del </a:t>
            </a:r>
            <a:r>
              <a:rPr lang="en-US" sz="4400" b="1" dirty="0" smtClean="0">
                <a:solidFill>
                  <a:srgbClr val="800000"/>
                </a:solidFill>
                <a:latin typeface="Times" charset="0"/>
              </a:rPr>
              <a:t>2015</a:t>
            </a:r>
          </a:p>
          <a:p>
            <a:pPr algn="ctr" eaLnBrk="1" hangingPunct="1"/>
            <a:endParaRPr lang="en-US" sz="4400" b="1" dirty="0">
              <a:solidFill>
                <a:srgbClr val="800000"/>
              </a:solidFill>
              <a:latin typeface="Times" charset="0"/>
            </a:endParaRPr>
          </a:p>
          <a:p>
            <a:pPr algn="ctr" eaLnBrk="1" hangingPunct="1"/>
            <a:r>
              <a:rPr lang="en-US" sz="4400" b="1" dirty="0" err="1" smtClean="0">
                <a:solidFill>
                  <a:srgbClr val="800000"/>
                </a:solidFill>
                <a:latin typeface="Times" charset="0"/>
              </a:rPr>
              <a:t>Alkire</a:t>
            </a:r>
            <a:r>
              <a:rPr lang="en-US" sz="4400" b="1" dirty="0" smtClean="0">
                <a:solidFill>
                  <a:srgbClr val="800000"/>
                </a:solidFill>
                <a:latin typeface="Times" charset="0"/>
              </a:rPr>
              <a:t> &amp; Sumner, 2013</a:t>
            </a:r>
          </a:p>
          <a:p>
            <a:pPr algn="ctr" eaLnBrk="1" hangingPunct="1"/>
            <a:r>
              <a:rPr lang="en-US" sz="2000" b="1" dirty="0">
                <a:solidFill>
                  <a:srgbClr val="000000"/>
                </a:solidFill>
                <a:latin typeface="Times" charset="0"/>
              </a:rPr>
              <a:t>http://</a:t>
            </a:r>
            <a:r>
              <a:rPr lang="en-US" sz="2000" b="1" dirty="0" err="1">
                <a:solidFill>
                  <a:srgbClr val="000000"/>
                </a:solidFill>
                <a:latin typeface="Times" charset="0"/>
              </a:rPr>
              <a:t>www.ophi.org.uk</a:t>
            </a:r>
            <a:r>
              <a:rPr lang="en-US" sz="2000" b="1" dirty="0">
                <a:solidFill>
                  <a:srgbClr val="000000"/>
                </a:solidFill>
                <a:latin typeface="Times" charset="0"/>
              </a:rPr>
              <a:t>/multidimensional-poverty-and-the-post-2015-mdgs/</a:t>
            </a:r>
            <a:endParaRPr lang="en-US" sz="2000" b="1" dirty="0" smtClean="0">
              <a:solidFill>
                <a:srgbClr val="000000"/>
              </a:solidFill>
              <a:latin typeface="Times" charset="0"/>
            </a:endParaRPr>
          </a:p>
          <a:p>
            <a:pPr algn="ctr" eaLnBrk="1" hangingPunct="1"/>
            <a:endParaRPr lang="en-US" sz="4400" b="1" dirty="0">
              <a:solidFill>
                <a:srgbClr val="800000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94351"/>
      </p:ext>
    </p:extLst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Box 1"/>
          <p:cNvSpPr txBox="1">
            <a:spLocks noChangeArrowheads="1"/>
          </p:cNvSpPr>
          <p:nvPr/>
        </p:nvSpPr>
        <p:spPr bwMode="auto">
          <a:xfrm>
            <a:off x="250825" y="620713"/>
            <a:ext cx="8677275" cy="50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sz="4000" b="1" dirty="0" err="1">
                <a:solidFill>
                  <a:srgbClr val="800000"/>
                </a:solidFill>
                <a:latin typeface="Times" charset="0"/>
              </a:rPr>
              <a:t>Medición</a:t>
            </a:r>
            <a:r>
              <a:rPr lang="en-GB" sz="4000" b="1" dirty="0">
                <a:solidFill>
                  <a:srgbClr val="800000"/>
                </a:solidFill>
                <a:latin typeface="Times" charset="0"/>
              </a:rPr>
              <a:t> de ODMs </a:t>
            </a:r>
            <a:r>
              <a:rPr lang="en-GB" sz="4000" b="1" dirty="0" err="1">
                <a:solidFill>
                  <a:srgbClr val="800000"/>
                </a:solidFill>
                <a:latin typeface="Times" charset="0"/>
              </a:rPr>
              <a:t>después</a:t>
            </a:r>
            <a:r>
              <a:rPr lang="en-GB" sz="4000" b="1" dirty="0">
                <a:solidFill>
                  <a:srgbClr val="800000"/>
                </a:solidFill>
                <a:latin typeface="Times" charset="0"/>
              </a:rPr>
              <a:t> del 2015 </a:t>
            </a:r>
          </a:p>
          <a:p>
            <a:pPr eaLnBrk="1" hangingPunct="1"/>
            <a:endParaRPr lang="en-GB" dirty="0">
              <a:latin typeface="Times" charset="0"/>
            </a:endParaRPr>
          </a:p>
          <a:p>
            <a:pPr marL="457200" indent="-457200" algn="l" eaLnBrk="1" hangingPunct="1">
              <a:buFont typeface="Arial"/>
              <a:buChar char="•"/>
            </a:pPr>
            <a:r>
              <a:rPr lang="en-GB" sz="2800" dirty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Una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revolución</a:t>
            </a:r>
            <a:r>
              <a:rPr lang="en-GB" sz="3200" dirty="0">
                <a:latin typeface="Garamond"/>
                <a:cs typeface="Garamond"/>
              </a:rPr>
              <a:t> en </a:t>
            </a:r>
            <a:r>
              <a:rPr lang="en-GB" sz="3200" dirty="0" err="1">
                <a:latin typeface="Garamond"/>
                <a:cs typeface="Garamond"/>
              </a:rPr>
              <a:t>datos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disponibles</a:t>
            </a:r>
            <a:endParaRPr lang="en-GB" sz="3200" dirty="0">
              <a:latin typeface="Garamond"/>
              <a:cs typeface="Garamond"/>
            </a:endParaRPr>
          </a:p>
          <a:p>
            <a:pPr marL="457200" indent="-457200" algn="l" eaLnBrk="1" hangingPunct="1">
              <a:buFont typeface="Arial"/>
              <a:buChar char="•"/>
            </a:pPr>
            <a:r>
              <a:rPr lang="en-GB" sz="3200" dirty="0" err="1">
                <a:latin typeface="Garamond"/>
                <a:cs typeface="Garamond"/>
              </a:rPr>
              <a:t>Establecer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nuevas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dimensiones</a:t>
            </a:r>
            <a:r>
              <a:rPr lang="en-GB" sz="3200" dirty="0" smtClean="0">
                <a:latin typeface="Garamond"/>
                <a:cs typeface="Garamond"/>
              </a:rPr>
              <a:t> e </a:t>
            </a:r>
            <a:r>
              <a:rPr lang="en-GB" sz="3200" dirty="0" err="1" smtClean="0">
                <a:latin typeface="Garamond"/>
                <a:cs typeface="Garamond"/>
              </a:rPr>
              <a:t>indicadores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guiadas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por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estudios</a:t>
            </a:r>
            <a:r>
              <a:rPr lang="en-GB" sz="3200" dirty="0" smtClean="0">
                <a:latin typeface="Garamond"/>
                <a:cs typeface="Garamond"/>
              </a:rPr>
              <a:t> </a:t>
            </a:r>
            <a:r>
              <a:rPr lang="en-GB" sz="3200" dirty="0" err="1" smtClean="0">
                <a:latin typeface="Garamond"/>
                <a:cs typeface="Garamond"/>
              </a:rPr>
              <a:t>participativos</a:t>
            </a:r>
            <a:r>
              <a:rPr lang="en-GB" sz="3200" dirty="0" smtClean="0">
                <a:latin typeface="Garamond"/>
                <a:cs typeface="Garamond"/>
              </a:rPr>
              <a:t>.</a:t>
            </a:r>
            <a:endParaRPr lang="en-GB" sz="3200" dirty="0">
              <a:latin typeface="Garamond"/>
              <a:cs typeface="Garamond"/>
            </a:endParaRPr>
          </a:p>
          <a:p>
            <a:pPr marL="457200" indent="-457200" algn="l" eaLnBrk="1" hangingPunct="1">
              <a:buFont typeface="Arial"/>
              <a:buChar char="•"/>
            </a:pPr>
            <a:r>
              <a:rPr lang="en-GB" sz="3200" dirty="0">
                <a:latin typeface="Garamond"/>
                <a:cs typeface="Garamond"/>
              </a:rPr>
              <a:t>Las </a:t>
            </a:r>
            <a:r>
              <a:rPr lang="en-GB" sz="3200" dirty="0" err="1">
                <a:latin typeface="Garamond"/>
                <a:cs typeface="Garamond"/>
              </a:rPr>
              <a:t>voces</a:t>
            </a:r>
            <a:r>
              <a:rPr lang="en-GB" sz="3200" dirty="0">
                <a:latin typeface="Garamond"/>
                <a:cs typeface="Garamond"/>
              </a:rPr>
              <a:t> de los </a:t>
            </a:r>
            <a:r>
              <a:rPr lang="en-GB" sz="3200" dirty="0" err="1">
                <a:latin typeface="Garamond"/>
                <a:cs typeface="Garamond"/>
              </a:rPr>
              <a:t>pobres</a:t>
            </a:r>
            <a:r>
              <a:rPr lang="en-GB" sz="3200" dirty="0">
                <a:latin typeface="Garamond"/>
                <a:cs typeface="Garamond"/>
              </a:rPr>
              <a:t> y </a:t>
            </a:r>
            <a:r>
              <a:rPr lang="en-GB" sz="3200" dirty="0" err="1">
                <a:latin typeface="Garamond"/>
                <a:cs typeface="Garamond"/>
              </a:rPr>
              <a:t>marginados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deben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ser</a:t>
            </a:r>
            <a:r>
              <a:rPr lang="en-GB" sz="3200" dirty="0">
                <a:latin typeface="Garamond"/>
                <a:cs typeface="Garamond"/>
              </a:rPr>
              <a:t> el motor del </a:t>
            </a:r>
            <a:r>
              <a:rPr lang="en-GB" sz="3200" dirty="0" err="1">
                <a:latin typeface="Garamond"/>
                <a:cs typeface="Garamond"/>
              </a:rPr>
              <a:t>proceso</a:t>
            </a:r>
            <a:r>
              <a:rPr lang="en-GB" sz="3200" dirty="0">
                <a:latin typeface="Garamond"/>
                <a:cs typeface="Garamond"/>
              </a:rPr>
              <a:t> </a:t>
            </a:r>
            <a:endParaRPr lang="de-DE" sz="3200" dirty="0">
              <a:latin typeface="Garamond"/>
              <a:cs typeface="Garamond"/>
            </a:endParaRPr>
          </a:p>
          <a:p>
            <a:pPr marL="457200" indent="-457200" algn="l" eaLnBrk="1" hangingPunct="1">
              <a:buFont typeface="Arial"/>
              <a:buChar char="•"/>
            </a:pPr>
            <a:r>
              <a:rPr lang="en-GB" sz="3200" dirty="0" err="1">
                <a:latin typeface="Garamond"/>
                <a:cs typeface="Garamond"/>
              </a:rPr>
              <a:t>Crear</a:t>
            </a:r>
            <a:r>
              <a:rPr lang="en-GB" sz="3200" dirty="0">
                <a:latin typeface="Garamond"/>
                <a:cs typeface="Garamond"/>
              </a:rPr>
              <a:t> un IPM global </a:t>
            </a:r>
            <a:r>
              <a:rPr lang="en-GB" sz="3200" dirty="0" smtClean="0">
                <a:latin typeface="Garamond"/>
                <a:cs typeface="Garamond"/>
              </a:rPr>
              <a:t>2015+</a:t>
            </a:r>
            <a:endParaRPr lang="en-GB" sz="3200" dirty="0">
              <a:latin typeface="Garamond"/>
              <a:cs typeface="Garamond"/>
            </a:endParaRPr>
          </a:p>
          <a:p>
            <a:pPr marL="457200" indent="-457200" algn="l" eaLnBrk="1" hangingPunct="1">
              <a:buFont typeface="Arial"/>
              <a:buChar char="•"/>
            </a:pPr>
            <a:r>
              <a:rPr lang="en-GB" sz="3200" dirty="0">
                <a:latin typeface="Garamond"/>
                <a:cs typeface="Garamond"/>
              </a:rPr>
              <a:t>IPMs </a:t>
            </a:r>
            <a:r>
              <a:rPr lang="en-GB" sz="3200" dirty="0" err="1">
                <a:latin typeface="Garamond"/>
                <a:cs typeface="Garamond"/>
              </a:rPr>
              <a:t>nacionales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aceptados</a:t>
            </a:r>
            <a:r>
              <a:rPr lang="en-GB" sz="3200" dirty="0">
                <a:latin typeface="Garamond"/>
                <a:cs typeface="Garamond"/>
              </a:rPr>
              <a:t> e </a:t>
            </a:r>
            <a:r>
              <a:rPr lang="en-GB" sz="3200" dirty="0" err="1">
                <a:latin typeface="Garamond"/>
                <a:cs typeface="Garamond"/>
              </a:rPr>
              <a:t>implementados</a:t>
            </a:r>
            <a:r>
              <a:rPr lang="en-GB" sz="3200" dirty="0">
                <a:latin typeface="Garamond"/>
                <a:cs typeface="Garamond"/>
              </a:rPr>
              <a:t> – con un </a:t>
            </a:r>
            <a:r>
              <a:rPr lang="en-GB" sz="3200" dirty="0" err="1">
                <a:latin typeface="Garamond"/>
                <a:cs typeface="Garamond"/>
              </a:rPr>
              <a:t>sistema</a:t>
            </a:r>
            <a:r>
              <a:rPr lang="en-GB" sz="3200" dirty="0">
                <a:latin typeface="Garamond"/>
                <a:cs typeface="Garamond"/>
              </a:rPr>
              <a:t> de </a:t>
            </a:r>
            <a:r>
              <a:rPr lang="en-GB" sz="3200" dirty="0" err="1">
                <a:latin typeface="Garamond"/>
                <a:cs typeface="Garamond"/>
              </a:rPr>
              <a:t>informes</a:t>
            </a:r>
            <a:r>
              <a:rPr lang="en-GB" sz="3200" dirty="0">
                <a:latin typeface="Garamond"/>
                <a:cs typeface="Garamond"/>
              </a:rPr>
              <a:t> </a:t>
            </a:r>
            <a:r>
              <a:rPr lang="en-GB" sz="3200" dirty="0" err="1">
                <a:latin typeface="Garamond"/>
                <a:cs typeface="Garamond"/>
              </a:rPr>
              <a:t>públicos</a:t>
            </a:r>
            <a:endParaRPr lang="de-DE" sz="3200" dirty="0"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0414408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Box 1"/>
          <p:cNvSpPr txBox="1">
            <a:spLocks noChangeArrowheads="1"/>
          </p:cNvSpPr>
          <p:nvPr/>
        </p:nvSpPr>
        <p:spPr bwMode="auto">
          <a:xfrm>
            <a:off x="0" y="1916832"/>
            <a:ext cx="86772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Lo </a:t>
            </a:r>
            <a:r>
              <a:rPr lang="de-DE" sz="4800" b="1" dirty="0" err="1" smtClean="0">
                <a:solidFill>
                  <a:srgbClr val="800000"/>
                </a:solidFill>
                <a:latin typeface="Times"/>
                <a:cs typeface="Times"/>
              </a:rPr>
              <a:t>que</a:t>
            </a:r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 las </a:t>
            </a:r>
            <a:r>
              <a:rPr lang="de-DE" sz="4800" b="1" dirty="0" err="1" smtClean="0">
                <a:solidFill>
                  <a:srgbClr val="800000"/>
                </a:solidFill>
                <a:latin typeface="Times"/>
                <a:cs typeface="Times"/>
              </a:rPr>
              <a:t>personas</a:t>
            </a:r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 </a:t>
            </a:r>
            <a:r>
              <a:rPr lang="de-DE" sz="4800" b="1" dirty="0" err="1" smtClean="0">
                <a:solidFill>
                  <a:srgbClr val="800000"/>
                </a:solidFill>
                <a:latin typeface="Times"/>
                <a:cs typeface="Times"/>
              </a:rPr>
              <a:t>quieren</a:t>
            </a:r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 </a:t>
            </a:r>
            <a:r>
              <a:rPr lang="de-DE" sz="4800" b="1" dirty="0" err="1" smtClean="0">
                <a:solidFill>
                  <a:srgbClr val="800000"/>
                </a:solidFill>
                <a:latin typeface="Times"/>
                <a:cs typeface="Times"/>
              </a:rPr>
              <a:t>para</a:t>
            </a:r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 la </a:t>
            </a:r>
            <a:r>
              <a:rPr lang="de-DE" sz="4800" b="1" dirty="0" err="1" smtClean="0">
                <a:solidFill>
                  <a:srgbClr val="800000"/>
                </a:solidFill>
                <a:latin typeface="Times"/>
                <a:cs typeface="Times"/>
              </a:rPr>
              <a:t>agenda</a:t>
            </a:r>
            <a:r>
              <a:rPr lang="de-DE" sz="4800" b="1" dirty="0" smtClean="0">
                <a:solidFill>
                  <a:srgbClr val="800000"/>
                </a:solidFill>
                <a:latin typeface="Times"/>
                <a:cs typeface="Times"/>
              </a:rPr>
              <a:t> post-2015...</a:t>
            </a:r>
            <a:endParaRPr lang="de-DE" sz="4800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2404524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9C4ED-E139-40C0-AB78-56052793042A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512" y="-603448"/>
            <a:ext cx="9180512" cy="828092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323528" y="-99392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dirty="0" err="1">
                <a:latin typeface="Garamond"/>
                <a:cs typeface="Garamond"/>
              </a:rPr>
              <a:t>Estudio</a:t>
            </a:r>
            <a:r>
              <a:rPr lang="en-US" sz="4000" dirty="0">
                <a:latin typeface="Garamond"/>
                <a:cs typeface="Garamond"/>
              </a:rPr>
              <a:t> </a:t>
            </a:r>
            <a:r>
              <a:rPr lang="en-US" sz="4000" dirty="0" err="1">
                <a:latin typeface="Garamond"/>
                <a:cs typeface="Garamond"/>
              </a:rPr>
              <a:t>participativo</a:t>
            </a:r>
            <a:r>
              <a:rPr lang="en-US" sz="4000" dirty="0">
                <a:latin typeface="Garamond"/>
                <a:cs typeface="Garamond"/>
              </a:rPr>
              <a:t> de </a:t>
            </a:r>
            <a:r>
              <a:rPr lang="en-US" sz="4000" dirty="0" err="1">
                <a:latin typeface="Garamond"/>
                <a:cs typeface="Garamond"/>
              </a:rPr>
              <a:t>las</a:t>
            </a:r>
            <a:r>
              <a:rPr lang="en-US" sz="4000" dirty="0">
                <a:latin typeface="Garamond"/>
                <a:cs typeface="Garamond"/>
              </a:rPr>
              <a:t> NU a lo largo de un </a:t>
            </a:r>
            <a:r>
              <a:rPr lang="en-US" sz="4000" dirty="0" err="1" smtClean="0">
                <a:latin typeface="Garamond"/>
                <a:cs typeface="Garamond"/>
              </a:rPr>
              <a:t>año</a:t>
            </a:r>
            <a:r>
              <a:rPr lang="en-US" sz="4000" dirty="0">
                <a:latin typeface="Garamond"/>
                <a:cs typeface="Garamond"/>
              </a:rPr>
              <a:t>: 88 </a:t>
            </a:r>
            <a:r>
              <a:rPr lang="en-US" sz="4000" dirty="0" err="1">
                <a:latin typeface="Garamond"/>
                <a:cs typeface="Garamond"/>
              </a:rPr>
              <a:t>consultas</a:t>
            </a:r>
            <a:r>
              <a:rPr lang="en-US" sz="4000" dirty="0">
                <a:latin typeface="Garamond"/>
                <a:cs typeface="Garamond"/>
              </a:rPr>
              <a:t> </a:t>
            </a:r>
            <a:r>
              <a:rPr lang="en-US" sz="4000" dirty="0" err="1">
                <a:latin typeface="Garamond"/>
                <a:cs typeface="Garamond"/>
              </a:rPr>
              <a:t>nacionales</a:t>
            </a:r>
            <a:r>
              <a:rPr lang="en-US" sz="4000" dirty="0">
                <a:latin typeface="Garamond"/>
                <a:cs typeface="Garamond"/>
              </a:rPr>
              <a:t>, 11 </a:t>
            </a:r>
            <a:r>
              <a:rPr lang="en-US" sz="4000" dirty="0" err="1">
                <a:latin typeface="Garamond"/>
                <a:cs typeface="Garamond"/>
              </a:rPr>
              <a:t>consultas</a:t>
            </a:r>
            <a:r>
              <a:rPr lang="en-US" sz="4000" dirty="0">
                <a:latin typeface="Garamond"/>
                <a:cs typeface="Garamond"/>
              </a:rPr>
              <a:t> </a:t>
            </a:r>
            <a:r>
              <a:rPr lang="en-US" sz="4000" dirty="0" err="1" smtClean="0">
                <a:latin typeface="Garamond"/>
                <a:cs typeface="Garamond"/>
              </a:rPr>
              <a:t>temáticas</a:t>
            </a:r>
            <a:r>
              <a:rPr lang="en-US" sz="4000" dirty="0" smtClean="0">
                <a:latin typeface="Garamond"/>
                <a:cs typeface="Garamond"/>
              </a:rPr>
              <a:t> </a:t>
            </a:r>
            <a:r>
              <a:rPr lang="en-US" sz="4000" dirty="0">
                <a:latin typeface="Garamond"/>
                <a:cs typeface="Garamond"/>
              </a:rPr>
              <a:t>y </a:t>
            </a:r>
            <a:r>
              <a:rPr lang="en-US" sz="4000" dirty="0" err="1">
                <a:latin typeface="Garamond"/>
                <a:cs typeface="Garamond"/>
              </a:rPr>
              <a:t>encuesta</a:t>
            </a:r>
            <a:r>
              <a:rPr lang="en-US" sz="4000" dirty="0">
                <a:latin typeface="Garamond"/>
                <a:cs typeface="Garamond"/>
              </a:rPr>
              <a:t> </a:t>
            </a:r>
            <a:endParaRPr lang="en-US" sz="4000" dirty="0" smtClean="0">
              <a:latin typeface="Garamond"/>
              <a:cs typeface="Garamond"/>
            </a:endParaRPr>
          </a:p>
          <a:p>
            <a:pPr algn="l"/>
            <a:r>
              <a:rPr lang="en-US" sz="4000" dirty="0" smtClean="0">
                <a:latin typeface="Garamond"/>
                <a:cs typeface="Garamond"/>
              </a:rPr>
              <a:t>“</a:t>
            </a:r>
            <a:r>
              <a:rPr lang="en-US" sz="4000" dirty="0">
                <a:latin typeface="Garamond"/>
                <a:cs typeface="Garamond"/>
              </a:rPr>
              <a:t>My World Global Survey”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1507484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9C4ED-E139-40C0-AB78-56052793042A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4" name="Imagen 3" descr="cuadro world values million voic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77" y="-22591"/>
            <a:ext cx="8509223" cy="575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1628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s-ES" b="1" dirty="0" smtClean="0">
                <a:solidFill>
                  <a:srgbClr val="800000"/>
                </a:solidFill>
                <a:latin typeface="Times"/>
                <a:cs typeface="Times"/>
              </a:rPr>
              <a:t>Un millón de voces: Mensajes Claves</a:t>
            </a:r>
            <a:endParaRPr lang="es-ES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 dirty="0" smtClean="0">
                <a:latin typeface="Garamond"/>
                <a:cs typeface="Garamond"/>
              </a:rPr>
              <a:t>“Las personas </a:t>
            </a:r>
            <a:r>
              <a:rPr lang="en-US" sz="2800" dirty="0" err="1" smtClean="0">
                <a:latin typeface="Garamond"/>
                <a:cs typeface="Garamond"/>
              </a:rPr>
              <a:t>quieren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jugar</a:t>
            </a:r>
            <a:r>
              <a:rPr lang="en-US" sz="2800" dirty="0" smtClean="0">
                <a:latin typeface="Garamond"/>
                <a:cs typeface="Garamond"/>
              </a:rPr>
              <a:t> un </a:t>
            </a:r>
            <a:r>
              <a:rPr lang="en-US" sz="2800" dirty="0" err="1" smtClean="0">
                <a:latin typeface="Garamond"/>
                <a:cs typeface="Garamond"/>
              </a:rPr>
              <a:t>rol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protagonico</a:t>
            </a:r>
            <a:r>
              <a:rPr lang="en-US" sz="2800" dirty="0" smtClean="0">
                <a:latin typeface="Garamond"/>
                <a:cs typeface="Garamond"/>
              </a:rPr>
              <a:t> en </a:t>
            </a:r>
            <a:r>
              <a:rPr lang="en-US" sz="2800" dirty="0" err="1" smtClean="0">
                <a:latin typeface="Garamond"/>
                <a:cs typeface="Garamond"/>
              </a:rPr>
              <a:t>modelar</a:t>
            </a:r>
            <a:r>
              <a:rPr lang="en-US" sz="2800" dirty="0" smtClean="0">
                <a:latin typeface="Garamond"/>
                <a:cs typeface="Garamond"/>
              </a:rPr>
              <a:t> y </a:t>
            </a:r>
            <a:r>
              <a:rPr lang="en-US" sz="2800" dirty="0" err="1" smtClean="0">
                <a:latin typeface="Garamond"/>
                <a:cs typeface="Garamond"/>
              </a:rPr>
              <a:t>cambiar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su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mundo</a:t>
            </a:r>
            <a:r>
              <a:rPr lang="en-US" sz="2800" dirty="0" smtClean="0">
                <a:latin typeface="Garamond"/>
                <a:cs typeface="Garamond"/>
              </a:rPr>
              <a:t>.” </a:t>
            </a:r>
            <a:r>
              <a:rPr lang="en-US" sz="2800" b="1" dirty="0" err="1" smtClean="0">
                <a:latin typeface="Garamond"/>
                <a:cs typeface="Garamond"/>
              </a:rPr>
              <a:t>Rol</a:t>
            </a:r>
            <a:r>
              <a:rPr lang="en-US" sz="2800" b="1" dirty="0" smtClean="0">
                <a:latin typeface="Garamond"/>
                <a:cs typeface="Garamond"/>
              </a:rPr>
              <a:t> de </a:t>
            </a:r>
            <a:r>
              <a:rPr lang="en-US" sz="2800" b="1" dirty="0" err="1" smtClean="0">
                <a:latin typeface="Garamond"/>
                <a:cs typeface="Garamond"/>
              </a:rPr>
              <a:t>Agencia-Empoderamiento</a:t>
            </a:r>
            <a:r>
              <a:rPr lang="en-US" sz="2800" b="1" dirty="0" smtClean="0">
                <a:latin typeface="Garamond"/>
                <a:cs typeface="Garamond"/>
              </a:rPr>
              <a:t>.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latin typeface="Garamond"/>
                <a:cs typeface="Garamond"/>
              </a:rPr>
              <a:t>“Las areas </a:t>
            </a:r>
            <a:r>
              <a:rPr lang="en-US" sz="2800" dirty="0" err="1" smtClean="0">
                <a:latin typeface="Garamond"/>
                <a:cs typeface="Garamond"/>
              </a:rPr>
              <a:t>fundamentales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cubiertas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por</a:t>
            </a:r>
            <a:r>
              <a:rPr lang="en-US" sz="2800" dirty="0" smtClean="0">
                <a:latin typeface="Garamond"/>
                <a:cs typeface="Garamond"/>
              </a:rPr>
              <a:t> los ODM (</a:t>
            </a:r>
            <a:r>
              <a:rPr lang="en-US" sz="2800" dirty="0" err="1" smtClean="0">
                <a:latin typeface="Garamond"/>
                <a:cs typeface="Garamond"/>
              </a:rPr>
              <a:t>educacion</a:t>
            </a:r>
            <a:r>
              <a:rPr lang="en-US" sz="2800" dirty="0" smtClean="0">
                <a:latin typeface="Garamond"/>
                <a:cs typeface="Garamond"/>
              </a:rPr>
              <a:t>, </a:t>
            </a:r>
            <a:r>
              <a:rPr lang="en-US" sz="2800" dirty="0" err="1" smtClean="0">
                <a:latin typeface="Garamond"/>
                <a:cs typeface="Garamond"/>
              </a:rPr>
              <a:t>salud</a:t>
            </a:r>
            <a:r>
              <a:rPr lang="en-US" sz="2800" dirty="0" smtClean="0">
                <a:latin typeface="Garamond"/>
                <a:cs typeface="Garamond"/>
              </a:rPr>
              <a:t>, </a:t>
            </a:r>
            <a:r>
              <a:rPr lang="en-US" sz="2800" dirty="0" err="1" smtClean="0">
                <a:latin typeface="Garamond"/>
                <a:cs typeface="Garamond"/>
              </a:rPr>
              <a:t>agua</a:t>
            </a:r>
            <a:r>
              <a:rPr lang="en-US" sz="2800" dirty="0" smtClean="0">
                <a:latin typeface="Garamond"/>
                <a:cs typeface="Garamond"/>
              </a:rPr>
              <a:t> y </a:t>
            </a:r>
            <a:r>
              <a:rPr lang="en-US" sz="2800" dirty="0" err="1" smtClean="0">
                <a:latin typeface="Garamond"/>
                <a:cs typeface="Garamond"/>
              </a:rPr>
              <a:t>sanidad</a:t>
            </a:r>
            <a:r>
              <a:rPr lang="en-US" sz="2800" dirty="0" smtClean="0">
                <a:latin typeface="Garamond"/>
                <a:cs typeface="Garamond"/>
              </a:rPr>
              <a:t>, </a:t>
            </a:r>
            <a:r>
              <a:rPr lang="en-US" sz="2800" dirty="0" err="1" smtClean="0">
                <a:latin typeface="Garamond"/>
                <a:cs typeface="Garamond"/>
              </a:rPr>
              <a:t>igualdad</a:t>
            </a:r>
            <a:r>
              <a:rPr lang="en-US" sz="2800" dirty="0" smtClean="0">
                <a:latin typeface="Garamond"/>
                <a:cs typeface="Garamond"/>
              </a:rPr>
              <a:t> de </a:t>
            </a:r>
            <a:r>
              <a:rPr lang="en-US" sz="2800" dirty="0" err="1" smtClean="0">
                <a:latin typeface="Garamond"/>
                <a:cs typeface="Garamond"/>
              </a:rPr>
              <a:t>genero</a:t>
            </a:r>
            <a:r>
              <a:rPr lang="en-US" sz="2800" dirty="0" smtClean="0">
                <a:latin typeface="Garamond"/>
                <a:cs typeface="Garamond"/>
              </a:rPr>
              <a:t>) </a:t>
            </a:r>
            <a:r>
              <a:rPr lang="en-US" sz="2800" dirty="0" err="1" smtClean="0">
                <a:latin typeface="Garamond"/>
                <a:cs typeface="Garamond"/>
              </a:rPr>
              <a:t>siguen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siendo</a:t>
            </a:r>
            <a:r>
              <a:rPr lang="en-US" sz="2800" dirty="0" smtClean="0">
                <a:latin typeface="Garamond"/>
                <a:cs typeface="Garamond"/>
              </a:rPr>
              <a:t> de </a:t>
            </a:r>
            <a:r>
              <a:rPr lang="en-US" sz="2800" dirty="0" err="1" smtClean="0">
                <a:latin typeface="Garamond"/>
                <a:cs typeface="Garamond"/>
              </a:rPr>
              <a:t>importancia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critica</a:t>
            </a:r>
            <a:r>
              <a:rPr lang="en-US" sz="2800" dirty="0">
                <a:latin typeface="Garamond"/>
                <a:cs typeface="Garamond"/>
              </a:rPr>
              <a:t> </a:t>
            </a:r>
            <a:r>
              <a:rPr lang="en-US" sz="2800" dirty="0" smtClean="0">
                <a:latin typeface="Garamond"/>
                <a:cs typeface="Garamond"/>
              </a:rPr>
              <a:t>(y no solo en los </a:t>
            </a:r>
            <a:r>
              <a:rPr lang="en-US" sz="2800" dirty="0" err="1" smtClean="0">
                <a:latin typeface="Garamond"/>
                <a:cs typeface="Garamond"/>
              </a:rPr>
              <a:t>paises</a:t>
            </a:r>
            <a:r>
              <a:rPr lang="en-US" sz="2800" dirty="0" smtClean="0">
                <a:latin typeface="Garamond"/>
                <a:cs typeface="Garamond"/>
              </a:rPr>
              <a:t> mas </a:t>
            </a:r>
            <a:r>
              <a:rPr lang="en-US" sz="2800" dirty="0" err="1" smtClean="0">
                <a:latin typeface="Garamond"/>
                <a:cs typeface="Garamond"/>
              </a:rPr>
              <a:t>pobres</a:t>
            </a:r>
            <a:r>
              <a:rPr lang="en-US" sz="2800" dirty="0" smtClean="0">
                <a:latin typeface="Garamond"/>
                <a:cs typeface="Garamond"/>
              </a:rPr>
              <a:t>).”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latin typeface="Garamond"/>
                <a:cs typeface="Garamond"/>
              </a:rPr>
              <a:t>“Al </a:t>
            </a:r>
            <a:r>
              <a:rPr lang="en-US" sz="2800" dirty="0" err="1" smtClean="0">
                <a:latin typeface="Garamond"/>
                <a:cs typeface="Garamond"/>
              </a:rPr>
              <a:t>mismo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tiempo</a:t>
            </a:r>
            <a:r>
              <a:rPr lang="en-US" sz="2800" dirty="0" smtClean="0">
                <a:latin typeface="Garamond"/>
                <a:cs typeface="Garamond"/>
              </a:rPr>
              <a:t> hay </a:t>
            </a:r>
            <a:r>
              <a:rPr lang="en-US" sz="2800" dirty="0" err="1" smtClean="0">
                <a:latin typeface="Garamond"/>
                <a:cs typeface="Garamond"/>
              </a:rPr>
              <a:t>demandas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para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ser</a:t>
            </a:r>
            <a:r>
              <a:rPr lang="en-US" sz="2800" dirty="0" smtClean="0">
                <a:latin typeface="Garamond"/>
                <a:cs typeface="Garamond"/>
              </a:rPr>
              <a:t> mas </a:t>
            </a:r>
            <a:r>
              <a:rPr lang="en-US" sz="2800" dirty="0" err="1" smtClean="0">
                <a:latin typeface="Garamond"/>
                <a:cs typeface="Garamond"/>
              </a:rPr>
              <a:t>ambiciosos</a:t>
            </a:r>
            <a:r>
              <a:rPr lang="en-US" sz="2800" dirty="0" smtClean="0">
                <a:latin typeface="Garamond"/>
                <a:cs typeface="Garamond"/>
              </a:rPr>
              <a:t> y </a:t>
            </a:r>
            <a:r>
              <a:rPr lang="en-US" sz="2800" dirty="0" err="1" smtClean="0">
                <a:latin typeface="Garamond"/>
                <a:cs typeface="Garamond"/>
              </a:rPr>
              <a:t>urgentes</a:t>
            </a:r>
            <a:r>
              <a:rPr lang="en-US" sz="2800" dirty="0" smtClean="0">
                <a:latin typeface="Garamond"/>
                <a:cs typeface="Garamond"/>
              </a:rPr>
              <a:t>: </a:t>
            </a:r>
            <a:r>
              <a:rPr lang="en-US" sz="2800" dirty="0" err="1" smtClean="0">
                <a:latin typeface="Garamond"/>
                <a:cs typeface="Garamond"/>
              </a:rPr>
              <a:t>llegar</a:t>
            </a:r>
            <a:r>
              <a:rPr lang="en-US" sz="2800" dirty="0" smtClean="0">
                <a:latin typeface="Garamond"/>
                <a:cs typeface="Garamond"/>
              </a:rPr>
              <a:t> a </a:t>
            </a:r>
            <a:r>
              <a:rPr lang="en-US" sz="2800" dirty="0" err="1" smtClean="0">
                <a:latin typeface="Garamond"/>
                <a:cs typeface="Garamond"/>
              </a:rPr>
              <a:t>las</a:t>
            </a:r>
            <a:r>
              <a:rPr lang="en-US" sz="2800" dirty="0" smtClean="0">
                <a:latin typeface="Garamond"/>
                <a:cs typeface="Garamond"/>
              </a:rPr>
              <a:t> personas </a:t>
            </a:r>
            <a:r>
              <a:rPr lang="en-US" sz="2800" dirty="0" err="1" smtClean="0">
                <a:latin typeface="Garamond"/>
                <a:cs typeface="Garamond"/>
              </a:rPr>
              <a:t>que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viven</a:t>
            </a:r>
            <a:r>
              <a:rPr lang="en-US" sz="2800" dirty="0" smtClean="0">
                <a:latin typeface="Garamond"/>
                <a:cs typeface="Garamond"/>
              </a:rPr>
              <a:t> con </a:t>
            </a:r>
            <a:r>
              <a:rPr lang="en-US" sz="2800" dirty="0" err="1" smtClean="0">
                <a:latin typeface="Garamond"/>
                <a:cs typeface="Garamond"/>
              </a:rPr>
              <a:t>muchas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expresiones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inaceptables</a:t>
            </a:r>
            <a:r>
              <a:rPr lang="en-US" sz="2800" dirty="0" smtClean="0">
                <a:latin typeface="Garamond"/>
                <a:cs typeface="Garamond"/>
              </a:rPr>
              <a:t> de la </a:t>
            </a:r>
            <a:r>
              <a:rPr lang="en-US" sz="2800" dirty="0" err="1" smtClean="0">
                <a:latin typeface="Garamond"/>
                <a:cs typeface="Garamond"/>
              </a:rPr>
              <a:t>pobreza</a:t>
            </a:r>
            <a:r>
              <a:rPr lang="en-US" sz="2800" dirty="0" smtClean="0">
                <a:latin typeface="Garamond"/>
                <a:cs typeface="Garamond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6930522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030019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>
                <a:latin typeface="Garamond"/>
                <a:cs typeface="Garamond"/>
              </a:rPr>
              <a:t>Se </a:t>
            </a:r>
            <a:r>
              <a:rPr lang="en-US" dirty="0" err="1" smtClean="0">
                <a:latin typeface="Garamond"/>
                <a:cs typeface="Garamond"/>
              </a:rPr>
              <a:t>demanda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tambien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mejorar</a:t>
            </a:r>
            <a:r>
              <a:rPr lang="en-US" dirty="0" smtClean="0">
                <a:latin typeface="Garamond"/>
                <a:cs typeface="Garamond"/>
              </a:rPr>
              <a:t> la </a:t>
            </a:r>
            <a:r>
              <a:rPr lang="en-US" dirty="0" err="1" smtClean="0">
                <a:latin typeface="Garamond"/>
                <a:cs typeface="Garamond"/>
              </a:rPr>
              <a:t>calidad</a:t>
            </a:r>
            <a:r>
              <a:rPr lang="en-US" dirty="0" smtClean="0">
                <a:latin typeface="Garamond"/>
                <a:cs typeface="Garamond"/>
              </a:rPr>
              <a:t> de los </a:t>
            </a:r>
            <a:r>
              <a:rPr lang="en-US" dirty="0" err="1" smtClean="0">
                <a:latin typeface="Garamond"/>
                <a:cs typeface="Garamond"/>
              </a:rPr>
              <a:t>servicios</a:t>
            </a:r>
            <a:r>
              <a:rPr lang="en-US" dirty="0" smtClean="0">
                <a:latin typeface="Garamond"/>
                <a:cs typeface="Garamond"/>
              </a:rPr>
              <a:t> (y no solo </a:t>
            </a:r>
            <a:r>
              <a:rPr lang="en-US" dirty="0" err="1" smtClean="0">
                <a:latin typeface="Garamond"/>
                <a:cs typeface="Garamond"/>
              </a:rPr>
              <a:t>garntizar</a:t>
            </a:r>
            <a:r>
              <a:rPr lang="en-US" dirty="0" smtClean="0">
                <a:latin typeface="Garamond"/>
                <a:cs typeface="Garamond"/>
              </a:rPr>
              <a:t> el </a:t>
            </a:r>
            <a:r>
              <a:rPr lang="en-US" dirty="0" err="1" smtClean="0">
                <a:latin typeface="Garamond"/>
                <a:cs typeface="Garamond"/>
              </a:rPr>
              <a:t>acceso</a:t>
            </a:r>
            <a:r>
              <a:rPr lang="en-US" dirty="0" smtClean="0">
                <a:latin typeface="Garamond"/>
                <a:cs typeface="Garamond"/>
              </a:rPr>
              <a:t>), esp. </a:t>
            </a:r>
            <a:r>
              <a:rPr lang="en-US" dirty="0" err="1" smtClean="0">
                <a:latin typeface="Garamond"/>
                <a:cs typeface="Garamond"/>
              </a:rPr>
              <a:t>educacion</a:t>
            </a:r>
            <a:r>
              <a:rPr lang="en-US" dirty="0" smtClean="0">
                <a:latin typeface="Garamond"/>
                <a:cs typeface="Garamond"/>
              </a:rPr>
              <a:t> y </a:t>
            </a:r>
            <a:r>
              <a:rPr lang="en-US" dirty="0" err="1" smtClean="0">
                <a:latin typeface="Garamond"/>
                <a:cs typeface="Garamond"/>
              </a:rPr>
              <a:t>salud</a:t>
            </a:r>
            <a:r>
              <a:rPr lang="en-US" dirty="0" smtClean="0">
                <a:latin typeface="Garamond"/>
                <a:cs typeface="Garamond"/>
              </a:rPr>
              <a:t>. </a:t>
            </a:r>
            <a:r>
              <a:rPr lang="en-US" dirty="0" err="1" smtClean="0">
                <a:latin typeface="Garamond"/>
                <a:cs typeface="Garamond"/>
              </a:rPr>
              <a:t>Trabajos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dignos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(</a:t>
            </a:r>
            <a:r>
              <a:rPr lang="en-US" dirty="0" err="1" smtClean="0">
                <a:latin typeface="Garamond"/>
                <a:cs typeface="Garamond"/>
              </a:rPr>
              <a:t>calidad</a:t>
            </a:r>
            <a:r>
              <a:rPr lang="en-US" dirty="0" smtClean="0">
                <a:latin typeface="Garamond"/>
                <a:cs typeface="Garamond"/>
              </a:rPr>
              <a:t> del </a:t>
            </a:r>
            <a:r>
              <a:rPr lang="en-US" dirty="0" err="1" smtClean="0">
                <a:latin typeface="Garamond"/>
                <a:cs typeface="Garamond"/>
              </a:rPr>
              <a:t>empleo</a:t>
            </a:r>
            <a:r>
              <a:rPr lang="en-US" dirty="0" smtClean="0">
                <a:latin typeface="Garamond"/>
                <a:cs typeface="Garamond"/>
              </a:rPr>
              <a:t>). </a:t>
            </a:r>
            <a:r>
              <a:rPr lang="en-US" b="1" dirty="0" err="1" smtClean="0">
                <a:latin typeface="Garamond"/>
                <a:cs typeface="Garamond"/>
              </a:rPr>
              <a:t>Calidad</a:t>
            </a:r>
            <a:r>
              <a:rPr lang="en-US" b="1" dirty="0" smtClean="0">
                <a:latin typeface="Garamond"/>
                <a:cs typeface="Garamond"/>
              </a:rPr>
              <a:t> de los </a:t>
            </a:r>
            <a:r>
              <a:rPr lang="en-US" b="1" dirty="0" err="1" smtClean="0">
                <a:latin typeface="Garamond"/>
                <a:cs typeface="Garamond"/>
              </a:rPr>
              <a:t>servicios</a:t>
            </a:r>
            <a:r>
              <a:rPr lang="en-US" b="1" dirty="0" smtClean="0">
                <a:latin typeface="Garamond"/>
                <a:cs typeface="Garamond"/>
              </a:rPr>
              <a:t> y del </a:t>
            </a:r>
            <a:r>
              <a:rPr lang="en-US" b="1" dirty="0" err="1" smtClean="0">
                <a:latin typeface="Garamond"/>
                <a:cs typeface="Garamond"/>
              </a:rPr>
              <a:t>empleo</a:t>
            </a:r>
            <a:r>
              <a:rPr lang="en-US" b="1" dirty="0" smtClean="0">
                <a:latin typeface="Garamond"/>
                <a:cs typeface="Garamond"/>
              </a:rPr>
              <a:t>.</a:t>
            </a:r>
          </a:p>
          <a:p>
            <a:pPr>
              <a:buFont typeface="Arial"/>
              <a:buChar char="•"/>
            </a:pPr>
            <a:r>
              <a:rPr lang="en-US" dirty="0" smtClean="0">
                <a:latin typeface="Garamond"/>
                <a:cs typeface="Garamond"/>
              </a:rPr>
              <a:t>“Las personas se </a:t>
            </a:r>
            <a:r>
              <a:rPr lang="en-US" dirty="0" err="1" smtClean="0">
                <a:latin typeface="Garamond"/>
                <a:cs typeface="Garamond"/>
              </a:rPr>
              <a:t>indignan</a:t>
            </a:r>
            <a:r>
              <a:rPr lang="en-US" dirty="0" smtClean="0">
                <a:latin typeface="Garamond"/>
                <a:cs typeface="Garamond"/>
              </a:rPr>
              <a:t> ante la </a:t>
            </a:r>
            <a:r>
              <a:rPr lang="en-US" dirty="0" err="1" smtClean="0">
                <a:latin typeface="Garamond"/>
                <a:cs typeface="Garamond"/>
              </a:rPr>
              <a:t>injusticia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por</a:t>
            </a:r>
            <a:r>
              <a:rPr lang="en-US" dirty="0" smtClean="0">
                <a:latin typeface="Garamond"/>
                <a:cs typeface="Garamond"/>
              </a:rPr>
              <a:t> la </a:t>
            </a:r>
            <a:r>
              <a:rPr lang="en-US" dirty="0" err="1" smtClean="0">
                <a:latin typeface="Garamond"/>
                <a:cs typeface="Garamond"/>
              </a:rPr>
              <a:t>creciente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desigualdad</a:t>
            </a:r>
            <a:r>
              <a:rPr lang="en-US" dirty="0" smtClean="0">
                <a:latin typeface="Garamond"/>
                <a:cs typeface="Garamond"/>
              </a:rPr>
              <a:t> e </a:t>
            </a:r>
            <a:r>
              <a:rPr lang="en-US" dirty="0" err="1" smtClean="0">
                <a:latin typeface="Garamond"/>
                <a:cs typeface="Garamond"/>
              </a:rPr>
              <a:t>inseguridad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que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existe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especialmente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para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las</a:t>
            </a:r>
            <a:r>
              <a:rPr lang="en-US" dirty="0" smtClean="0">
                <a:latin typeface="Garamond"/>
                <a:cs typeface="Garamond"/>
              </a:rPr>
              <a:t> personas </a:t>
            </a:r>
            <a:r>
              <a:rPr lang="en-US" dirty="0" err="1" smtClean="0">
                <a:latin typeface="Garamond"/>
                <a:cs typeface="Garamond"/>
              </a:rPr>
              <a:t>pobres</a:t>
            </a:r>
            <a:r>
              <a:rPr lang="en-US" dirty="0" smtClean="0">
                <a:latin typeface="Garamond"/>
                <a:cs typeface="Garamond"/>
              </a:rPr>
              <a:t> y </a:t>
            </a:r>
            <a:r>
              <a:rPr lang="en-US" dirty="0" err="1" smtClean="0">
                <a:latin typeface="Garamond"/>
                <a:cs typeface="Garamond"/>
              </a:rPr>
              <a:t>marginalizadas</a:t>
            </a:r>
            <a:r>
              <a:rPr lang="en-US" dirty="0" smtClean="0">
                <a:latin typeface="Garamond"/>
                <a:cs typeface="Garamond"/>
              </a:rPr>
              <a:t>.”</a:t>
            </a:r>
            <a:r>
              <a:rPr lang="en-US" b="1" dirty="0" smtClean="0">
                <a:latin typeface="Garamond"/>
                <a:cs typeface="Garamond"/>
              </a:rPr>
              <a:t> </a:t>
            </a:r>
            <a:r>
              <a:rPr lang="en-US" b="1" dirty="0" err="1" smtClean="0">
                <a:latin typeface="Garamond"/>
                <a:cs typeface="Garamond"/>
              </a:rPr>
              <a:t>Pobreza</a:t>
            </a:r>
            <a:r>
              <a:rPr lang="en-US" b="1" dirty="0" smtClean="0">
                <a:latin typeface="Garamond"/>
                <a:cs typeface="Garamond"/>
              </a:rPr>
              <a:t>- </a:t>
            </a:r>
            <a:r>
              <a:rPr lang="en-US" b="1" dirty="0" err="1" smtClean="0">
                <a:latin typeface="Garamond"/>
                <a:cs typeface="Garamond"/>
              </a:rPr>
              <a:t>tema</a:t>
            </a:r>
            <a:r>
              <a:rPr lang="en-US" b="1" dirty="0" smtClean="0">
                <a:latin typeface="Garamond"/>
                <a:cs typeface="Garamond"/>
              </a:rPr>
              <a:t> clave.</a:t>
            </a:r>
            <a:endParaRPr lang="es-ES" dirty="0">
              <a:latin typeface="Garamond"/>
              <a:cs typeface="Garamond"/>
            </a:endParaRPr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-10447" y="188640"/>
            <a:ext cx="91440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Lucida Grande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9pPr>
          </a:lstStyle>
          <a:p>
            <a:r>
              <a:rPr lang="es-ES" b="1" dirty="0" smtClean="0">
                <a:solidFill>
                  <a:srgbClr val="800000"/>
                </a:solidFill>
                <a:latin typeface="Times"/>
                <a:cs typeface="Times"/>
              </a:rPr>
              <a:t>Un millón de voces: Mensajes Claves</a:t>
            </a:r>
            <a:endParaRPr lang="es-ES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7680041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030019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>
                <a:latin typeface="Garamond"/>
                <a:cs typeface="Garamond"/>
              </a:rPr>
              <a:t>“Los </a:t>
            </a:r>
            <a:r>
              <a:rPr lang="en-US" dirty="0" err="1" smtClean="0">
                <a:latin typeface="Garamond"/>
                <a:cs typeface="Garamond"/>
              </a:rPr>
              <a:t>desafios</a:t>
            </a:r>
            <a:r>
              <a:rPr lang="en-US" dirty="0" smtClean="0">
                <a:latin typeface="Garamond"/>
                <a:cs typeface="Garamond"/>
              </a:rPr>
              <a:t> son </a:t>
            </a:r>
            <a:r>
              <a:rPr lang="en-US" dirty="0" err="1" smtClean="0">
                <a:latin typeface="Garamond"/>
                <a:cs typeface="Garamond"/>
              </a:rPr>
              <a:t>complejos</a:t>
            </a:r>
            <a:r>
              <a:rPr lang="en-US" dirty="0" smtClean="0">
                <a:latin typeface="Garamond"/>
                <a:cs typeface="Garamond"/>
              </a:rPr>
              <a:t> e inter-</a:t>
            </a:r>
            <a:r>
              <a:rPr lang="en-US" dirty="0" err="1" smtClean="0">
                <a:latin typeface="Garamond"/>
                <a:cs typeface="Garamond"/>
              </a:rPr>
              <a:t>relacionados</a:t>
            </a:r>
            <a:r>
              <a:rPr lang="en-US" dirty="0" smtClean="0">
                <a:latin typeface="Garamond"/>
                <a:cs typeface="Garamond"/>
              </a:rPr>
              <a:t>. </a:t>
            </a:r>
            <a:r>
              <a:rPr lang="en-US" dirty="0" err="1" smtClean="0">
                <a:latin typeface="Garamond"/>
                <a:cs typeface="Garamond"/>
              </a:rPr>
              <a:t>Requieren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una</a:t>
            </a:r>
            <a:r>
              <a:rPr lang="en-US" dirty="0" smtClean="0">
                <a:latin typeface="Garamond"/>
                <a:cs typeface="Garamond"/>
              </a:rPr>
              <a:t> agenda de </a:t>
            </a:r>
            <a:r>
              <a:rPr lang="en-US" dirty="0" err="1" smtClean="0">
                <a:latin typeface="Garamond"/>
                <a:cs typeface="Garamond"/>
              </a:rPr>
              <a:t>desarrollo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sustentable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que</a:t>
            </a:r>
            <a:r>
              <a:rPr lang="en-US" dirty="0" smtClean="0">
                <a:latin typeface="Garamond"/>
                <a:cs typeface="Garamond"/>
              </a:rPr>
              <a:t> sea </a:t>
            </a:r>
            <a:r>
              <a:rPr lang="en-US" dirty="0" err="1" smtClean="0">
                <a:latin typeface="Garamond"/>
                <a:cs typeface="Garamond"/>
              </a:rPr>
              <a:t>integrada</a:t>
            </a:r>
            <a:r>
              <a:rPr lang="en-US" dirty="0" smtClean="0">
                <a:latin typeface="Garamond"/>
                <a:cs typeface="Garamond"/>
              </a:rPr>
              <a:t>, </a:t>
            </a:r>
            <a:r>
              <a:rPr lang="en-US" dirty="0" err="1" smtClean="0">
                <a:latin typeface="Garamond"/>
                <a:cs typeface="Garamond"/>
              </a:rPr>
              <a:t>holistica</a:t>
            </a:r>
            <a:r>
              <a:rPr lang="en-US" dirty="0" smtClean="0">
                <a:latin typeface="Garamond"/>
                <a:cs typeface="Garamond"/>
              </a:rPr>
              <a:t> y universal, </a:t>
            </a:r>
            <a:r>
              <a:rPr lang="en-US" dirty="0" err="1" smtClean="0">
                <a:latin typeface="Garamond"/>
                <a:cs typeface="Garamond"/>
              </a:rPr>
              <a:t>que</a:t>
            </a:r>
            <a:r>
              <a:rPr lang="en-US" dirty="0" smtClean="0">
                <a:latin typeface="Garamond"/>
                <a:cs typeface="Garamond"/>
              </a:rPr>
              <a:t> se </a:t>
            </a:r>
            <a:r>
              <a:rPr lang="en-US" dirty="0" err="1" smtClean="0">
                <a:latin typeface="Garamond"/>
                <a:cs typeface="Garamond"/>
              </a:rPr>
              <a:t>aplique</a:t>
            </a:r>
            <a:r>
              <a:rPr lang="en-US" dirty="0" smtClean="0">
                <a:latin typeface="Garamond"/>
                <a:cs typeface="Garamond"/>
              </a:rPr>
              <a:t> a </a:t>
            </a:r>
            <a:r>
              <a:rPr lang="en-US" dirty="0" err="1" smtClean="0">
                <a:latin typeface="Garamond"/>
                <a:cs typeface="Garamond"/>
              </a:rPr>
              <a:t>todos</a:t>
            </a:r>
            <a:r>
              <a:rPr lang="en-US" dirty="0" smtClean="0">
                <a:latin typeface="Garamond"/>
                <a:cs typeface="Garamond"/>
              </a:rPr>
              <a:t> los </a:t>
            </a:r>
            <a:r>
              <a:rPr lang="en-US" dirty="0" err="1" smtClean="0">
                <a:latin typeface="Garamond"/>
                <a:cs typeface="Garamond"/>
              </a:rPr>
              <a:t>paises</a:t>
            </a:r>
            <a:r>
              <a:rPr lang="en-US" dirty="0" smtClean="0">
                <a:latin typeface="Garamond"/>
                <a:cs typeface="Garamond"/>
              </a:rPr>
              <a:t> y personas.” </a:t>
            </a:r>
            <a:r>
              <a:rPr lang="en-US" b="1" dirty="0" err="1" smtClean="0">
                <a:latin typeface="Garamond"/>
                <a:cs typeface="Garamond"/>
              </a:rPr>
              <a:t>Reconocer</a:t>
            </a:r>
            <a:r>
              <a:rPr lang="en-US" b="1" dirty="0" smtClean="0">
                <a:latin typeface="Garamond"/>
                <a:cs typeface="Garamond"/>
              </a:rPr>
              <a:t> </a:t>
            </a:r>
            <a:r>
              <a:rPr lang="en-US" b="1" dirty="0" err="1" smtClean="0">
                <a:latin typeface="Garamond"/>
                <a:cs typeface="Garamond"/>
              </a:rPr>
              <a:t>las</a:t>
            </a:r>
            <a:r>
              <a:rPr lang="en-US" b="1" dirty="0" smtClean="0">
                <a:latin typeface="Garamond"/>
                <a:cs typeface="Garamond"/>
              </a:rPr>
              <a:t> </a:t>
            </a:r>
            <a:r>
              <a:rPr lang="en-US" b="1" dirty="0" err="1" smtClean="0">
                <a:latin typeface="Garamond"/>
                <a:cs typeface="Garamond"/>
              </a:rPr>
              <a:t>interconexiones</a:t>
            </a:r>
            <a:r>
              <a:rPr lang="en-US" b="1" dirty="0" smtClean="0">
                <a:latin typeface="Garamond"/>
                <a:cs typeface="Garamond"/>
              </a:rPr>
              <a:t> entre </a:t>
            </a:r>
            <a:r>
              <a:rPr lang="en-US" b="1" dirty="0" err="1" smtClean="0">
                <a:latin typeface="Garamond"/>
                <a:cs typeface="Garamond"/>
              </a:rPr>
              <a:t>las</a:t>
            </a:r>
            <a:r>
              <a:rPr lang="en-US" b="1" dirty="0" smtClean="0">
                <a:latin typeface="Garamond"/>
                <a:cs typeface="Garamond"/>
              </a:rPr>
              <a:t> </a:t>
            </a:r>
            <a:r>
              <a:rPr lang="en-US" b="1" dirty="0" err="1" smtClean="0">
                <a:latin typeface="Garamond"/>
                <a:cs typeface="Garamond"/>
              </a:rPr>
              <a:t>privaciones</a:t>
            </a:r>
            <a:r>
              <a:rPr lang="en-US" b="1" dirty="0" smtClean="0">
                <a:latin typeface="Garamond"/>
                <a:cs typeface="Garamond"/>
              </a:rPr>
              <a:t> son </a:t>
            </a:r>
            <a:r>
              <a:rPr lang="en-US" b="1" dirty="0" err="1" smtClean="0">
                <a:latin typeface="Garamond"/>
                <a:cs typeface="Garamond"/>
              </a:rPr>
              <a:t>fundamentales</a:t>
            </a:r>
            <a:r>
              <a:rPr lang="en-US" b="1" dirty="0" smtClean="0">
                <a:latin typeface="Garamond"/>
                <a:cs typeface="Garamond"/>
              </a:rPr>
              <a:t>.</a:t>
            </a:r>
          </a:p>
          <a:p>
            <a:pPr>
              <a:buFont typeface="Arial"/>
              <a:buChar char="•"/>
            </a:pPr>
            <a:r>
              <a:rPr lang="en-US" dirty="0" smtClean="0">
                <a:latin typeface="Garamond"/>
                <a:cs typeface="Garamond"/>
              </a:rPr>
              <a:t>“Las personas </a:t>
            </a:r>
            <a:r>
              <a:rPr lang="en-US" dirty="0" err="1" smtClean="0">
                <a:latin typeface="Garamond"/>
                <a:cs typeface="Garamond"/>
              </a:rPr>
              <a:t>piden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una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nueva</a:t>
            </a:r>
            <a:r>
              <a:rPr lang="en-US" dirty="0" smtClean="0">
                <a:latin typeface="Garamond"/>
                <a:cs typeface="Garamond"/>
              </a:rPr>
              <a:t> agenda </a:t>
            </a:r>
            <a:r>
              <a:rPr lang="en-US" dirty="0" err="1" smtClean="0">
                <a:latin typeface="Garamond"/>
                <a:cs typeface="Garamond"/>
              </a:rPr>
              <a:t>fundada</a:t>
            </a:r>
            <a:r>
              <a:rPr lang="en-US" dirty="0" smtClean="0">
                <a:latin typeface="Garamond"/>
                <a:cs typeface="Garamond"/>
              </a:rPr>
              <a:t> en </a:t>
            </a:r>
            <a:r>
              <a:rPr lang="en-US" dirty="0" err="1" smtClean="0">
                <a:latin typeface="Garamond"/>
                <a:cs typeface="Garamond"/>
              </a:rPr>
              <a:t>derechos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humanos</a:t>
            </a:r>
            <a:r>
              <a:rPr lang="en-US" dirty="0" smtClean="0">
                <a:latin typeface="Garamond"/>
                <a:cs typeface="Garamond"/>
              </a:rPr>
              <a:t> y </a:t>
            </a:r>
            <a:r>
              <a:rPr lang="en-US" dirty="0" err="1" smtClean="0">
                <a:latin typeface="Garamond"/>
                <a:cs typeface="Garamond"/>
              </a:rPr>
              <a:t>valores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universales</a:t>
            </a:r>
            <a:r>
              <a:rPr lang="en-US" dirty="0" smtClean="0">
                <a:latin typeface="Garamond"/>
                <a:cs typeface="Garamond"/>
              </a:rPr>
              <a:t> de </a:t>
            </a:r>
            <a:r>
              <a:rPr lang="en-US" dirty="0" err="1" smtClean="0">
                <a:latin typeface="Garamond"/>
                <a:cs typeface="Garamond"/>
              </a:rPr>
              <a:t>igualdad</a:t>
            </a:r>
            <a:r>
              <a:rPr lang="en-US" dirty="0" smtClean="0">
                <a:latin typeface="Garamond"/>
                <a:cs typeface="Garamond"/>
              </a:rPr>
              <a:t>, </a:t>
            </a:r>
            <a:r>
              <a:rPr lang="en-US" dirty="0" err="1" smtClean="0">
                <a:latin typeface="Garamond"/>
                <a:cs typeface="Garamond"/>
              </a:rPr>
              <a:t>justicia</a:t>
            </a:r>
            <a:r>
              <a:rPr lang="en-US" dirty="0" smtClean="0">
                <a:latin typeface="Garamond"/>
                <a:cs typeface="Garamond"/>
              </a:rPr>
              <a:t> y </a:t>
            </a:r>
            <a:r>
              <a:rPr lang="en-US" dirty="0" err="1" smtClean="0">
                <a:latin typeface="Garamond"/>
                <a:cs typeface="Garamond"/>
              </a:rPr>
              <a:t>seguridad</a:t>
            </a:r>
            <a:r>
              <a:rPr lang="en-US" dirty="0" smtClean="0">
                <a:latin typeface="Garamond"/>
                <a:cs typeface="Garamond"/>
              </a:rPr>
              <a:t>. </a:t>
            </a:r>
            <a:r>
              <a:rPr lang="en-US" dirty="0" err="1" smtClean="0">
                <a:latin typeface="Garamond"/>
                <a:cs typeface="Garamond"/>
              </a:rPr>
              <a:t>Una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mejor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governanza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subyace</a:t>
            </a:r>
            <a:r>
              <a:rPr lang="en-US" dirty="0" smtClean="0">
                <a:latin typeface="Garamond"/>
                <a:cs typeface="Garamond"/>
              </a:rPr>
              <a:t> a </a:t>
            </a:r>
            <a:r>
              <a:rPr lang="en-US" dirty="0" err="1" smtClean="0">
                <a:latin typeface="Garamond"/>
                <a:cs typeface="Garamond"/>
              </a:rPr>
              <a:t>muchos</a:t>
            </a:r>
            <a:r>
              <a:rPr lang="en-US" dirty="0" smtClean="0">
                <a:latin typeface="Garamond"/>
                <a:cs typeface="Garamond"/>
              </a:rPr>
              <a:t> de los </a:t>
            </a:r>
            <a:r>
              <a:rPr lang="en-US" dirty="0" err="1" smtClean="0">
                <a:latin typeface="Garamond"/>
                <a:cs typeface="Garamond"/>
              </a:rPr>
              <a:t>pedidos</a:t>
            </a:r>
            <a:r>
              <a:rPr lang="en-US" dirty="0" smtClean="0">
                <a:latin typeface="Garamond"/>
                <a:cs typeface="Garamond"/>
              </a:rPr>
              <a:t>.”</a:t>
            </a:r>
            <a:endParaRPr lang="en-US" dirty="0">
              <a:latin typeface="Garamond"/>
              <a:cs typeface="Garamond"/>
            </a:endParaRPr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-10447" y="188640"/>
            <a:ext cx="91440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Lucida Grande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9pPr>
          </a:lstStyle>
          <a:p>
            <a:r>
              <a:rPr lang="es-ES" b="1" dirty="0" smtClean="0">
                <a:solidFill>
                  <a:srgbClr val="800000"/>
                </a:solidFill>
                <a:latin typeface="Times"/>
                <a:cs typeface="Times"/>
              </a:rPr>
              <a:t>Un millón de voces: Mensajes Claves</a:t>
            </a:r>
            <a:endParaRPr lang="es-ES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9659135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030019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 smtClean="0">
                <a:latin typeface="Garamond"/>
                <a:cs typeface="Garamond"/>
              </a:rPr>
              <a:t>“Hay un fuerte pedido en mantener el foco en metas medibles y concretas pero mejorar la manera en que medimos el progreso hacia ellas. Esto necesita una mejora de la informacion disponible por medio de sistemas de estadistica publica y nuevas formas de datos, mejoradas, desagregadas que permitan monitorear las mejoras en todos los grupos de personas y que nadie se quede atras.”</a:t>
            </a:r>
          </a:p>
          <a:p>
            <a:pPr>
              <a:buFont typeface="Arial"/>
              <a:buChar char="•"/>
            </a:pPr>
            <a:r>
              <a:rPr lang="en-US" sz="2800" smtClean="0">
                <a:latin typeface="Garamond"/>
                <a:cs typeface="Garamond"/>
              </a:rPr>
              <a:t>Una revolucion en los datos sustentara una revolucion en las posibilidades de hacer “rendir cuentas”.</a:t>
            </a:r>
            <a:endParaRPr lang="en-US" sz="2800" dirty="0"/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Lucida Grande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defRPr>
            </a:lvl9pPr>
          </a:lstStyle>
          <a:p>
            <a:r>
              <a:rPr lang="es-ES" b="1" dirty="0" smtClean="0">
                <a:solidFill>
                  <a:srgbClr val="800000"/>
                </a:solidFill>
                <a:latin typeface="Times"/>
                <a:cs typeface="Times"/>
              </a:rPr>
              <a:t>Un millón de voces: Mensajes Claves</a:t>
            </a:r>
            <a:endParaRPr lang="es-ES" b="1" dirty="0">
              <a:solidFill>
                <a:srgbClr val="80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8647614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Lanzamiento</a:t>
            </a:r>
            <a:r>
              <a:rPr lang="en-US" b="1" dirty="0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de la Red</a:t>
            </a:r>
            <a:br>
              <a:rPr lang="en-US" b="1" dirty="0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b="1" dirty="0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(6-7 </a:t>
            </a:r>
            <a:r>
              <a:rPr lang="en-US" b="1" dirty="0" err="1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Junio</a:t>
            </a:r>
            <a:r>
              <a:rPr lang="en-US" b="1" dirty="0" smtClean="0">
                <a:solidFill>
                  <a:srgbClr val="8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, 2013)</a:t>
            </a:r>
            <a:endParaRPr lang="en-US" b="1" dirty="0">
              <a:solidFill>
                <a:srgbClr val="80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598750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>
                <a:latin typeface="Garamond"/>
                <a:cs typeface="Garamond"/>
              </a:rPr>
              <a:t>Presentación</a:t>
            </a:r>
            <a:r>
              <a:rPr lang="en-US" dirty="0">
                <a:latin typeface="Garamond"/>
                <a:cs typeface="Garamond"/>
              </a:rPr>
              <a:t> del </a:t>
            </a:r>
            <a:r>
              <a:rPr lang="en-US" dirty="0" err="1">
                <a:latin typeface="Garamond"/>
                <a:cs typeface="Garamond"/>
              </a:rPr>
              <a:t>presidente</a:t>
            </a:r>
            <a:r>
              <a:rPr lang="en-US" dirty="0">
                <a:latin typeface="Garamond"/>
                <a:cs typeface="Garamond"/>
              </a:rPr>
              <a:t> Santos de Colombia</a:t>
            </a:r>
          </a:p>
          <a:p>
            <a:pPr>
              <a:defRPr/>
            </a:pPr>
            <a:r>
              <a:rPr lang="en-US" dirty="0" err="1">
                <a:latin typeface="Garamond"/>
                <a:cs typeface="Garamond"/>
              </a:rPr>
              <a:t>Seminario</a:t>
            </a:r>
            <a:r>
              <a:rPr lang="en-US" dirty="0">
                <a:latin typeface="Garamond"/>
                <a:cs typeface="Garamond"/>
              </a:rPr>
              <a:t> del </a:t>
            </a:r>
            <a:r>
              <a:rPr lang="en-US" dirty="0" err="1">
                <a:latin typeface="Garamond"/>
                <a:cs typeface="Garamond"/>
              </a:rPr>
              <a:t>profesor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err="1">
                <a:latin typeface="Garamond"/>
                <a:cs typeface="Garamond"/>
              </a:rPr>
              <a:t>Amartya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err="1">
                <a:latin typeface="Garamond"/>
                <a:cs typeface="Garamond"/>
              </a:rPr>
              <a:t>Sen</a:t>
            </a:r>
            <a:r>
              <a:rPr lang="en-US" dirty="0">
                <a:latin typeface="Garamond"/>
                <a:cs typeface="Garamond"/>
              </a:rPr>
              <a:t> “</a:t>
            </a:r>
            <a:r>
              <a:rPr lang="en-US" altLang="ja-JP" dirty="0" err="1">
                <a:latin typeface="Garamond"/>
                <a:cs typeface="Garamond"/>
              </a:rPr>
              <a:t>Descubriendo</a:t>
            </a:r>
            <a:r>
              <a:rPr lang="en-US" altLang="ja-JP" dirty="0">
                <a:latin typeface="Garamond"/>
                <a:cs typeface="Garamond"/>
              </a:rPr>
              <a:t> la </a:t>
            </a:r>
            <a:r>
              <a:rPr lang="en-US" altLang="ja-JP" dirty="0" err="1">
                <a:latin typeface="Garamond"/>
                <a:cs typeface="Garamond"/>
              </a:rPr>
              <a:t>Agencia</a:t>
            </a:r>
            <a:r>
              <a:rPr lang="en-US" altLang="ja-JP" dirty="0">
                <a:latin typeface="Garamond"/>
                <a:cs typeface="Garamond"/>
              </a:rPr>
              <a:t> de la </a:t>
            </a:r>
            <a:r>
              <a:rPr lang="en-US" altLang="ja-JP" dirty="0" err="1">
                <a:latin typeface="Garamond"/>
                <a:cs typeface="Garamond"/>
              </a:rPr>
              <a:t>Mujer</a:t>
            </a:r>
            <a:r>
              <a:rPr lang="en-US" dirty="0">
                <a:latin typeface="Garamond"/>
                <a:cs typeface="Garamond"/>
              </a:rPr>
              <a:t>”</a:t>
            </a:r>
            <a:endParaRPr lang="en-US" altLang="ja-JP" dirty="0">
              <a:latin typeface="Garamond"/>
              <a:cs typeface="Garamond"/>
            </a:endParaRPr>
          </a:p>
          <a:p>
            <a:pPr>
              <a:defRPr/>
            </a:pPr>
            <a:r>
              <a:rPr lang="en-US" dirty="0" err="1" smtClean="0">
                <a:latin typeface="Garamond"/>
                <a:cs typeface="Garamond"/>
              </a:rPr>
              <a:t>Espacio</a:t>
            </a:r>
            <a:r>
              <a:rPr lang="en-US" dirty="0" smtClean="0">
                <a:latin typeface="Garamond"/>
                <a:cs typeface="Garamond"/>
              </a:rPr>
              <a:t> de </a:t>
            </a:r>
            <a:r>
              <a:rPr lang="en-US" dirty="0" err="1" smtClean="0">
                <a:latin typeface="Garamond"/>
                <a:cs typeface="Garamond"/>
              </a:rPr>
              <a:t>intercambio</a:t>
            </a:r>
            <a:r>
              <a:rPr lang="en-US" dirty="0" smtClean="0">
                <a:latin typeface="Garamond"/>
                <a:cs typeface="Garamond"/>
              </a:rPr>
              <a:t> y </a:t>
            </a:r>
            <a:r>
              <a:rPr lang="en-US" dirty="0" err="1" smtClean="0">
                <a:latin typeface="Garamond"/>
                <a:cs typeface="Garamond"/>
              </a:rPr>
              <a:t>discusión</a:t>
            </a:r>
            <a:r>
              <a:rPr lang="en-US" dirty="0" smtClean="0">
                <a:latin typeface="Garamond"/>
                <a:cs typeface="Garamond"/>
              </a:rPr>
              <a:t> entre los </a:t>
            </a:r>
            <a:r>
              <a:rPr lang="en-US" dirty="0" err="1" smtClean="0">
                <a:latin typeface="Garamond"/>
                <a:cs typeface="Garamond"/>
              </a:rPr>
              <a:t>ministros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que</a:t>
            </a:r>
            <a:r>
              <a:rPr lang="en-US" dirty="0" smtClean="0">
                <a:latin typeface="Garamond"/>
                <a:cs typeface="Garamond"/>
              </a:rPr>
              <a:t> </a:t>
            </a:r>
            <a:r>
              <a:rPr lang="en-US" dirty="0" err="1" smtClean="0">
                <a:latin typeface="Garamond"/>
                <a:cs typeface="Garamond"/>
              </a:rPr>
              <a:t>conforman</a:t>
            </a:r>
            <a:r>
              <a:rPr lang="en-US" dirty="0" smtClean="0">
                <a:latin typeface="Garamond"/>
                <a:cs typeface="Garamond"/>
              </a:rPr>
              <a:t> la Red</a:t>
            </a:r>
            <a:endParaRPr lang="en-US" dirty="0">
              <a:latin typeface="Garamond"/>
              <a:cs typeface="Garamond"/>
            </a:endParaRPr>
          </a:p>
          <a:p>
            <a:pPr>
              <a:defRPr/>
            </a:pPr>
            <a:r>
              <a:rPr lang="en-US" dirty="0" err="1">
                <a:latin typeface="Garamond"/>
                <a:cs typeface="Garamond"/>
              </a:rPr>
              <a:t>Simposio</a:t>
            </a:r>
            <a:r>
              <a:rPr lang="en-US" dirty="0">
                <a:latin typeface="Garamond"/>
                <a:cs typeface="Garamond"/>
              </a:rPr>
              <a:t> de un </a:t>
            </a:r>
            <a:r>
              <a:rPr lang="en-US" dirty="0" err="1">
                <a:latin typeface="Garamond"/>
                <a:cs typeface="Garamond"/>
              </a:rPr>
              <a:t>día</a:t>
            </a:r>
            <a:r>
              <a:rPr lang="en-US" dirty="0">
                <a:latin typeface="Garamond"/>
                <a:cs typeface="Garamond"/>
              </a:rPr>
              <a:t> con </a:t>
            </a:r>
            <a:r>
              <a:rPr lang="en-US" dirty="0" err="1">
                <a:latin typeface="Garamond"/>
                <a:cs typeface="Garamond"/>
              </a:rPr>
              <a:t>participantes</a:t>
            </a:r>
            <a:r>
              <a:rPr lang="en-US" dirty="0">
                <a:latin typeface="Garamond"/>
                <a:cs typeface="Garamond"/>
              </a:rPr>
              <a:t> de </a:t>
            </a:r>
            <a:r>
              <a:rPr lang="en-US" dirty="0" err="1">
                <a:latin typeface="Garamond"/>
                <a:cs typeface="Garamond"/>
              </a:rPr>
              <a:t>diferentes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err="1">
                <a:latin typeface="Garamond"/>
                <a:cs typeface="Garamond"/>
              </a:rPr>
              <a:t>gobiernos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err="1">
                <a:latin typeface="Garamond"/>
                <a:cs typeface="Garamond"/>
              </a:rPr>
              <a:t>nacionales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err="1">
                <a:latin typeface="Garamond"/>
                <a:cs typeface="Garamond"/>
              </a:rPr>
              <a:t>sobre</a:t>
            </a:r>
            <a:r>
              <a:rPr lang="en-US" dirty="0">
                <a:latin typeface="Garamond"/>
                <a:cs typeface="Garamond"/>
              </a:rPr>
              <a:t> la </a:t>
            </a:r>
            <a:r>
              <a:rPr lang="en-US" dirty="0" err="1">
                <a:latin typeface="Garamond"/>
                <a:cs typeface="Garamond"/>
              </a:rPr>
              <a:t>pobreza</a:t>
            </a:r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multidimensional</a:t>
            </a:r>
            <a:endParaRPr lang="en-US" dirty="0">
              <a:latin typeface="Garamond"/>
              <a:cs typeface="Garamond"/>
            </a:endParaRPr>
          </a:p>
          <a:p>
            <a:pPr>
              <a:defRPr/>
            </a:pPr>
            <a:endParaRPr lang="en-US" dirty="0">
              <a:latin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69491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s-CL" sz="3600" b="1" dirty="0" smtClean="0">
                <a:solidFill>
                  <a:srgbClr val="800000"/>
                </a:solidFill>
                <a:latin typeface="Times"/>
                <a:cs typeface="Times"/>
              </a:rPr>
              <a:t>Comision Nacional para la Medicion de la Pobreza en Chile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43462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CL" sz="2800" dirty="0" smtClean="0">
                <a:latin typeface="Garamond"/>
                <a:cs typeface="Garamond"/>
              </a:rPr>
              <a:t>El presidente Piñera convoco a una Comision para proponer una nueva metodologia para la medicion de la pobreza.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800" dirty="0" smtClean="0">
                <a:latin typeface="Garamond"/>
                <a:cs typeface="Garamond"/>
              </a:rPr>
              <a:t>La </a:t>
            </a:r>
            <a:r>
              <a:rPr lang="en-US" sz="2800" dirty="0" err="1" smtClean="0">
                <a:latin typeface="Garamond"/>
                <a:cs typeface="Garamond"/>
              </a:rPr>
              <a:t>comisión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reune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representantes</a:t>
            </a:r>
            <a:r>
              <a:rPr lang="en-US" sz="2800" dirty="0" smtClean="0">
                <a:latin typeface="Garamond"/>
                <a:cs typeface="Garamond"/>
              </a:rPr>
              <a:t> de la </a:t>
            </a:r>
            <a:r>
              <a:rPr lang="en-US" sz="2800" dirty="0" err="1" smtClean="0">
                <a:latin typeface="Garamond"/>
                <a:cs typeface="Garamond"/>
              </a:rPr>
              <a:t>sociedad</a:t>
            </a:r>
            <a:r>
              <a:rPr lang="en-US" sz="2800" dirty="0" smtClean="0">
                <a:latin typeface="Garamond"/>
                <a:cs typeface="Garamond"/>
              </a:rPr>
              <a:t> civil y </a:t>
            </a:r>
            <a:r>
              <a:rPr lang="en-US" sz="2800" dirty="0" err="1" smtClean="0">
                <a:latin typeface="Garamond"/>
                <a:cs typeface="Garamond"/>
              </a:rPr>
              <a:t>academicos</a:t>
            </a:r>
            <a:r>
              <a:rPr lang="en-US" sz="2800" dirty="0" smtClean="0">
                <a:latin typeface="Garamond"/>
                <a:cs typeface="Garamond"/>
              </a:rPr>
              <a:t>. </a:t>
            </a:r>
            <a:r>
              <a:rPr lang="en-US" sz="2800" dirty="0" err="1" smtClean="0">
                <a:latin typeface="Garamond"/>
                <a:cs typeface="Garamond"/>
              </a:rPr>
              <a:t>Ademas</a:t>
            </a:r>
            <a:r>
              <a:rPr lang="en-US" sz="2800" dirty="0" smtClean="0">
                <a:latin typeface="Garamond"/>
                <a:cs typeface="Garamond"/>
              </a:rPr>
              <a:t>, entre los </a:t>
            </a:r>
            <a:r>
              <a:rPr lang="en-US" sz="2800" dirty="0" err="1" smtClean="0">
                <a:latin typeface="Garamond"/>
                <a:cs typeface="Garamond"/>
              </a:rPr>
              <a:t>miembros</a:t>
            </a:r>
            <a:r>
              <a:rPr lang="en-US" sz="2800" dirty="0" smtClean="0">
                <a:latin typeface="Garamond"/>
                <a:cs typeface="Garamond"/>
              </a:rPr>
              <a:t> hay </a:t>
            </a:r>
            <a:r>
              <a:rPr lang="en-US" sz="2800" dirty="0" err="1" smtClean="0">
                <a:latin typeface="Garamond"/>
                <a:cs typeface="Garamond"/>
              </a:rPr>
              <a:t>representates</a:t>
            </a:r>
            <a:r>
              <a:rPr lang="en-US" sz="2800" dirty="0" smtClean="0">
                <a:latin typeface="Garamond"/>
                <a:cs typeface="Garamond"/>
              </a:rPr>
              <a:t> de </a:t>
            </a:r>
            <a:r>
              <a:rPr lang="en-US" sz="2800" dirty="0" err="1" smtClean="0">
                <a:latin typeface="Garamond"/>
                <a:cs typeface="Garamond"/>
              </a:rPr>
              <a:t>todo</a:t>
            </a:r>
            <a:r>
              <a:rPr lang="en-US" sz="2800" dirty="0" smtClean="0">
                <a:latin typeface="Garamond"/>
                <a:cs typeface="Garamond"/>
              </a:rPr>
              <a:t> el </a:t>
            </a:r>
            <a:r>
              <a:rPr lang="en-US" sz="2800" dirty="0" err="1" smtClean="0">
                <a:latin typeface="Garamond"/>
                <a:cs typeface="Garamond"/>
              </a:rPr>
              <a:t>espectro</a:t>
            </a:r>
            <a:r>
              <a:rPr lang="en-US" sz="2800" dirty="0" smtClean="0">
                <a:latin typeface="Garamond"/>
                <a:cs typeface="Garamond"/>
              </a:rPr>
              <a:t> politico.</a:t>
            </a:r>
            <a:r>
              <a:rPr lang="es-CL" sz="2800" dirty="0" smtClean="0">
                <a:latin typeface="Garamond"/>
                <a:cs typeface="Garamond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CL" sz="2800" dirty="0" smtClean="0">
                <a:latin typeface="Garamond"/>
                <a:cs typeface="Garamond"/>
              </a:rPr>
              <a:t>La comision debe: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s-ES" sz="2400" dirty="0" smtClean="0">
                <a:latin typeface="Garamond"/>
                <a:cs typeface="Garamond"/>
              </a:rPr>
              <a:t>A</a:t>
            </a:r>
            <a:r>
              <a:rPr lang="es-CL" sz="2400" dirty="0" smtClean="0">
                <a:latin typeface="Garamond"/>
                <a:cs typeface="Garamond"/>
              </a:rPr>
              <a:t>ctualizar la linea de pobreza por ingresos (y la linea de pobreza extrema)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s-CL" sz="2400" dirty="0" smtClean="0">
                <a:latin typeface="Garamond"/>
                <a:cs typeface="Garamond"/>
              </a:rPr>
              <a:t>Proponer un indice de pobreza multidimensional</a:t>
            </a:r>
            <a:endParaRPr lang="en-US" dirty="0" smtClean="0">
              <a:latin typeface="Garamond"/>
              <a:cs typeface="Garamond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800" dirty="0" err="1" smtClean="0">
                <a:latin typeface="Garamond"/>
                <a:cs typeface="Garamond"/>
              </a:rPr>
              <a:t>Comenzo</a:t>
            </a:r>
            <a:r>
              <a:rPr lang="en-US" sz="2800" dirty="0" smtClean="0">
                <a:latin typeface="Garamond"/>
                <a:cs typeface="Garamond"/>
              </a:rPr>
              <a:t> a </a:t>
            </a:r>
            <a:r>
              <a:rPr lang="en-US" sz="2800" dirty="0" err="1" smtClean="0">
                <a:latin typeface="Garamond"/>
                <a:cs typeface="Garamond"/>
              </a:rPr>
              <a:t>trabajar</a:t>
            </a:r>
            <a:r>
              <a:rPr lang="en-US" sz="2800" dirty="0" smtClean="0">
                <a:latin typeface="Garamond"/>
                <a:cs typeface="Garamond"/>
              </a:rPr>
              <a:t> en </a:t>
            </a:r>
            <a:r>
              <a:rPr lang="en-US" sz="2800" dirty="0" err="1" smtClean="0">
                <a:latin typeface="Garamond"/>
                <a:cs typeface="Garamond"/>
              </a:rPr>
              <a:t>Diciembre</a:t>
            </a:r>
            <a:r>
              <a:rPr lang="en-US" sz="2800" dirty="0" smtClean="0">
                <a:latin typeface="Garamond"/>
                <a:cs typeface="Garamond"/>
              </a:rPr>
              <a:t> de 2012. </a:t>
            </a:r>
            <a:r>
              <a:rPr lang="en-US" sz="2800" dirty="0" err="1" smtClean="0">
                <a:latin typeface="Garamond"/>
                <a:cs typeface="Garamond"/>
              </a:rPr>
              <a:t>Debe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realizar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una</a:t>
            </a:r>
            <a:r>
              <a:rPr lang="en-US" sz="2800" dirty="0" smtClean="0">
                <a:latin typeface="Garamond"/>
                <a:cs typeface="Garamond"/>
              </a:rPr>
              <a:t> </a:t>
            </a:r>
            <a:r>
              <a:rPr lang="en-US" sz="2800" dirty="0" err="1" smtClean="0">
                <a:latin typeface="Garamond"/>
                <a:cs typeface="Garamond"/>
              </a:rPr>
              <a:t>propuesta</a:t>
            </a:r>
            <a:r>
              <a:rPr lang="en-US" sz="2800" dirty="0" smtClean="0">
                <a:latin typeface="Garamond"/>
                <a:cs typeface="Garamond"/>
              </a:rPr>
              <a:t> final en </a:t>
            </a:r>
            <a:r>
              <a:rPr lang="en-US" sz="2800" dirty="0" err="1" smtClean="0">
                <a:latin typeface="Garamond"/>
                <a:cs typeface="Garamond"/>
              </a:rPr>
              <a:t>Diciembre</a:t>
            </a:r>
            <a:r>
              <a:rPr lang="en-US" sz="2800" dirty="0" smtClean="0">
                <a:latin typeface="Garamond"/>
                <a:cs typeface="Garamond"/>
              </a:rPr>
              <a:t> 2013.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CL" sz="2800" dirty="0" smtClean="0">
                <a:latin typeface="Garamond"/>
                <a:cs typeface="Garamond"/>
              </a:rPr>
              <a:t>Estan revisando la experiencia internacional, especiamente la de Colombia, Mexico y OPHI.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CL" dirty="0" smtClean="0">
              <a:latin typeface="Garamond"/>
              <a:cs typeface="Garamond"/>
            </a:endParaRPr>
          </a:p>
          <a:p>
            <a:pPr lvl="1" fontAlgn="auto">
              <a:spcAft>
                <a:spcPts val="0"/>
              </a:spcAft>
              <a:buFont typeface="Arial"/>
              <a:buNone/>
              <a:defRPr/>
            </a:pPr>
            <a:endParaRPr lang="es-CL" dirty="0" smtClean="0">
              <a:latin typeface="Garamond"/>
              <a:cs typeface="Garamond"/>
            </a:endParaRPr>
          </a:p>
          <a:p>
            <a:pPr lvl="1" fontAlgn="auto">
              <a:spcAft>
                <a:spcPts val="0"/>
              </a:spcAft>
              <a:buFont typeface="Arial"/>
              <a:buNone/>
              <a:defRPr/>
            </a:pPr>
            <a:endParaRPr lang="es-CL" dirty="0"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410327253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0825" y="-26988"/>
            <a:ext cx="8785225" cy="3240088"/>
          </a:xfrm>
        </p:spPr>
        <p:txBody>
          <a:bodyPr/>
          <a:lstStyle/>
          <a:p>
            <a:pPr>
              <a:defRPr/>
            </a:pPr>
            <a:r>
              <a:rPr lang="pt-BR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Programa Travessia</a:t>
            </a:r>
            <a:br>
              <a:rPr lang="pt-BR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pt-BR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Minas Gerais </a:t>
            </a: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State</a:t>
            </a:r>
            <a:r>
              <a:rPr lang="pt-BR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</a:t>
            </a:r>
            <a:r>
              <a:rPr lang="pt-BR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Government</a:t>
            </a:r>
            <a:r>
              <a:rPr lang="pt-BR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</a:t>
            </a:r>
            <a:r>
              <a:rPr lang="pt-BR" sz="2800" dirty="0" smtClean="0">
                <a:ea typeface="ＭＳ Ｐゴシック" charset="-128"/>
              </a:rPr>
              <a:t/>
            </a:r>
            <a:br>
              <a:rPr lang="pt-BR" sz="2800" dirty="0" smtClean="0">
                <a:ea typeface="ＭＳ Ｐゴシック" charset="-128"/>
              </a:rPr>
            </a:b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/>
            </a:r>
            <a:b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pt-BR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/>
            </a:r>
            <a:br>
              <a:rPr lang="pt-BR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Articulation, Social Partnership and Participation Office</a:t>
            </a:r>
            <a:b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Minas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Gerais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State Government </a:t>
            </a:r>
            <a:r>
              <a:rPr lang="pt-BR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/>
            </a:r>
            <a:br>
              <a:rPr lang="pt-BR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pt-BR" sz="1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/>
            </a:r>
            <a:br>
              <a:rPr lang="pt-BR" sz="11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 September/2012</a:t>
            </a: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21855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lokbue 40"/>
          <p:cNvSpPr>
            <a:spLocks noChangeArrowheads="1"/>
          </p:cNvSpPr>
          <p:nvPr/>
        </p:nvSpPr>
        <p:spPr bwMode="auto">
          <a:xfrm rot="14446858">
            <a:off x="3844131" y="2204244"/>
            <a:ext cx="3843338" cy="3841750"/>
          </a:xfrm>
          <a:custGeom>
            <a:avLst/>
            <a:gdLst>
              <a:gd name="T0" fmla="*/ 488065 w 5061735"/>
              <a:gd name="T1" fmla="*/ 1005749 h 5061247"/>
              <a:gd name="T2" fmla="*/ 1365016 w 5061735"/>
              <a:gd name="T3" fmla="*/ 391641 h 5061247"/>
              <a:gd name="T4" fmla="*/ 1459109 w 5061735"/>
              <a:gd name="T5" fmla="*/ 1458046 h 5061247"/>
              <a:gd name="T6" fmla="*/ 5898240 60000 65536"/>
              <a:gd name="T7" fmla="*/ 0 60000 65536"/>
              <a:gd name="T8" fmla="*/ 17694720 60000 65536"/>
              <a:gd name="T9" fmla="*/ 236959 w 5061735"/>
              <a:gd name="T10" fmla="*/ 9779 h 5061247"/>
              <a:gd name="T11" fmla="*/ 2426740 w 5061735"/>
              <a:gd name="T12" fmla="*/ 2029730 h 5061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735" h="5061247">
                <a:moveTo>
                  <a:pt x="236959" y="1461486"/>
                </a:moveTo>
                <a:lnTo>
                  <a:pt x="236959" y="1461486"/>
                </a:lnTo>
                <a:cubicBezTo>
                  <a:pt x="618762" y="642458"/>
                  <a:pt x="1408359" y="89143"/>
                  <a:pt x="2308587" y="9779"/>
                </a:cubicBezTo>
                <a:lnTo>
                  <a:pt x="2426738" y="1349708"/>
                </a:lnTo>
                <a:cubicBezTo>
                  <a:pt x="2004984" y="1386881"/>
                  <a:pt x="1635056" y="1646069"/>
                  <a:pt x="1456166" y="2029730"/>
                </a:cubicBezTo>
                <a:lnTo>
                  <a:pt x="236959" y="146148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5" name="Circular Arrow 309"/>
          <p:cNvSpPr/>
          <p:nvPr/>
        </p:nvSpPr>
        <p:spPr>
          <a:xfrm rot="7864437">
            <a:off x="2848796" y="1052736"/>
            <a:ext cx="6041418" cy="6002174"/>
          </a:xfrm>
          <a:prstGeom prst="circularArrow">
            <a:avLst>
              <a:gd name="adj1" fmla="val 6315"/>
              <a:gd name="adj2" fmla="val 1023345"/>
              <a:gd name="adj3" fmla="val 20370231"/>
              <a:gd name="adj4" fmla="val 3830373"/>
              <a:gd name="adj5" fmla="val 10030"/>
            </a:avLst>
          </a:prstGeom>
          <a:gradFill>
            <a:gsLst>
              <a:gs pos="0">
                <a:srgbClr val="74F4FF">
                  <a:alpha val="35000"/>
                </a:srgbClr>
              </a:gs>
              <a:gs pos="82001">
                <a:srgbClr val="0070C0">
                  <a:alpha val="22000"/>
                </a:srgbClr>
              </a:gs>
              <a:gs pos="91000">
                <a:srgbClr val="0070C0">
                  <a:alpha val="32000"/>
                </a:srgbClr>
              </a:gs>
              <a:gs pos="100000">
                <a:srgbClr val="0070C0">
                  <a:alpha val="0"/>
                </a:srgbClr>
              </a:gs>
            </a:gsLst>
            <a:lin ang="2700000" scaled="1"/>
          </a:gradFill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ln w="76200">
                <a:noFill/>
              </a:ln>
              <a:solidFill>
                <a:sysClr val="windowText" lastClr="0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0825" y="115888"/>
            <a:ext cx="5834063" cy="993775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Programa </a:t>
            </a:r>
            <a:r>
              <a:rPr lang="pt-BR" dirty="0" smtClean="0">
                <a:solidFill>
                  <a:srgbClr val="0070C0"/>
                </a:solidFill>
              </a:rPr>
              <a:t>Travessia</a:t>
            </a:r>
            <a:r>
              <a:rPr lang="pt-BR" dirty="0" smtClean="0"/>
              <a:t> </a:t>
            </a:r>
            <a:endParaRPr lang="pt-BR" sz="2500" dirty="0">
              <a:solidFill>
                <a:srgbClr val="FF0000"/>
              </a:solidFill>
            </a:endParaRPr>
          </a:p>
        </p:txBody>
      </p:sp>
      <p:sp>
        <p:nvSpPr>
          <p:cNvPr id="14" name="Ellipse 17"/>
          <p:cNvSpPr/>
          <p:nvPr/>
        </p:nvSpPr>
        <p:spPr bwMode="auto">
          <a:xfrm>
            <a:off x="4629571" y="6224649"/>
            <a:ext cx="2675837" cy="480227"/>
          </a:xfrm>
          <a:prstGeom prst="ellipse">
            <a:avLst/>
          </a:prstGeom>
          <a:gradFill flip="none" rotWithShape="1">
            <a:gsLst>
              <a:gs pos="24000">
                <a:sysClr val="windowText" lastClr="000000">
                  <a:alpha val="22000"/>
                </a:sysClr>
              </a:gs>
              <a:gs pos="100000">
                <a:sysClr val="window" lastClr="FFFFFF">
                  <a:alpha val="0"/>
                </a:sys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16" name="Højrepil 26"/>
          <p:cNvSpPr>
            <a:spLocks noChangeArrowheads="1"/>
          </p:cNvSpPr>
          <p:nvPr/>
        </p:nvSpPr>
        <p:spPr bwMode="auto">
          <a:xfrm>
            <a:off x="7659688" y="3201988"/>
            <a:ext cx="1520825" cy="1457325"/>
          </a:xfrm>
          <a:prstGeom prst="rightArrow">
            <a:avLst>
              <a:gd name="adj1" fmla="val 82769"/>
              <a:gd name="adj2" fmla="val 49999"/>
            </a:avLst>
          </a:prstGeom>
          <a:gradFill rotWithShape="1">
            <a:gsLst>
              <a:gs pos="0">
                <a:srgbClr val="0070C0"/>
              </a:gs>
              <a:gs pos="9000">
                <a:srgbClr val="0070C0"/>
              </a:gs>
              <a:gs pos="17999">
                <a:srgbClr val="0070C0"/>
              </a:gs>
              <a:gs pos="100000">
                <a:srgbClr val="74F4FF"/>
              </a:gs>
            </a:gsLst>
            <a:lin ang="13500000" scaled="1"/>
          </a:gradFill>
          <a:ln>
            <a:noFill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17" name="Blokbue 38"/>
          <p:cNvSpPr>
            <a:spLocks noChangeArrowheads="1"/>
          </p:cNvSpPr>
          <p:nvPr/>
        </p:nvSpPr>
        <p:spPr bwMode="auto">
          <a:xfrm rot="7334020">
            <a:off x="4002088" y="2092325"/>
            <a:ext cx="3841750" cy="3841750"/>
          </a:xfrm>
          <a:custGeom>
            <a:avLst/>
            <a:gdLst>
              <a:gd name="T0" fmla="*/ 487697 w 5061247"/>
              <a:gd name="T1" fmla="*/ 1005735 h 5061735"/>
              <a:gd name="T2" fmla="*/ 1364000 w 5061247"/>
              <a:gd name="T3" fmla="*/ 391569 h 5061735"/>
              <a:gd name="T4" fmla="*/ 1458046 w 5061247"/>
              <a:gd name="T5" fmla="*/ 1457905 h 5061735"/>
              <a:gd name="T6" fmla="*/ 5898240 60000 65536"/>
              <a:gd name="T7" fmla="*/ 0 60000 65536"/>
              <a:gd name="T8" fmla="*/ 17694720 60000 65536"/>
              <a:gd name="T9" fmla="*/ 236857 w 5061247"/>
              <a:gd name="T10" fmla="*/ 9784 h 5061735"/>
              <a:gd name="T11" fmla="*/ 2426474 w 5061247"/>
              <a:gd name="T12" fmla="*/ 2030042 h 5061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247" h="5061735">
                <a:moveTo>
                  <a:pt x="236857" y="1461796"/>
                </a:moveTo>
                <a:lnTo>
                  <a:pt x="236856" y="1461795"/>
                </a:lnTo>
                <a:cubicBezTo>
                  <a:pt x="618584" y="642613"/>
                  <a:pt x="1408130" y="89174"/>
                  <a:pt x="2308321" y="9782"/>
                </a:cubicBezTo>
                <a:lnTo>
                  <a:pt x="2426473" y="1349712"/>
                </a:lnTo>
                <a:lnTo>
                  <a:pt x="2426472" y="1349711"/>
                </a:lnTo>
                <a:cubicBezTo>
                  <a:pt x="2004756" y="1386912"/>
                  <a:pt x="1634879" y="1646224"/>
                  <a:pt x="1456065" y="2030040"/>
                </a:cubicBezTo>
                <a:lnTo>
                  <a:pt x="236857" y="146179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8" name="Blokbue 39"/>
          <p:cNvSpPr>
            <a:spLocks noChangeArrowheads="1"/>
          </p:cNvSpPr>
          <p:nvPr/>
        </p:nvSpPr>
        <p:spPr bwMode="auto">
          <a:xfrm rot="10843925">
            <a:off x="3917950" y="2173288"/>
            <a:ext cx="3843338" cy="3841750"/>
          </a:xfrm>
          <a:custGeom>
            <a:avLst/>
            <a:gdLst>
              <a:gd name="T0" fmla="*/ 488065 w 5061735"/>
              <a:gd name="T1" fmla="*/ 1005749 h 5061247"/>
              <a:gd name="T2" fmla="*/ 1365016 w 5061735"/>
              <a:gd name="T3" fmla="*/ 391641 h 5061247"/>
              <a:gd name="T4" fmla="*/ 1459109 w 5061735"/>
              <a:gd name="T5" fmla="*/ 1458046 h 5061247"/>
              <a:gd name="T6" fmla="*/ 5898240 60000 65536"/>
              <a:gd name="T7" fmla="*/ 0 60000 65536"/>
              <a:gd name="T8" fmla="*/ 17694720 60000 65536"/>
              <a:gd name="T9" fmla="*/ 236959 w 5061735"/>
              <a:gd name="T10" fmla="*/ 9779 h 5061247"/>
              <a:gd name="T11" fmla="*/ 2426740 w 5061735"/>
              <a:gd name="T12" fmla="*/ 2029730 h 5061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735" h="5061247">
                <a:moveTo>
                  <a:pt x="236959" y="1461486"/>
                </a:moveTo>
                <a:lnTo>
                  <a:pt x="236959" y="1461486"/>
                </a:lnTo>
                <a:cubicBezTo>
                  <a:pt x="618762" y="642458"/>
                  <a:pt x="1408359" y="89143"/>
                  <a:pt x="2308587" y="9779"/>
                </a:cubicBezTo>
                <a:lnTo>
                  <a:pt x="2426738" y="1349708"/>
                </a:lnTo>
                <a:cubicBezTo>
                  <a:pt x="2004984" y="1386881"/>
                  <a:pt x="1635056" y="1646069"/>
                  <a:pt x="1456166" y="2029730"/>
                </a:cubicBezTo>
                <a:lnTo>
                  <a:pt x="236959" y="146148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0" name="Blokbue 41"/>
          <p:cNvSpPr>
            <a:spLocks noChangeArrowheads="1"/>
          </p:cNvSpPr>
          <p:nvPr/>
        </p:nvSpPr>
        <p:spPr bwMode="auto">
          <a:xfrm rot="18033862">
            <a:off x="3831432" y="2096294"/>
            <a:ext cx="3841750" cy="3843337"/>
          </a:xfrm>
          <a:custGeom>
            <a:avLst/>
            <a:gdLst>
              <a:gd name="T0" fmla="*/ 487697 w 5061247"/>
              <a:gd name="T1" fmla="*/ 1006566 h 5061735"/>
              <a:gd name="T2" fmla="*/ 1364000 w 5061247"/>
              <a:gd name="T3" fmla="*/ 391892 h 5061735"/>
              <a:gd name="T4" fmla="*/ 1458046 w 5061247"/>
              <a:gd name="T5" fmla="*/ 1459109 h 5061735"/>
              <a:gd name="T6" fmla="*/ 5898240 60000 65536"/>
              <a:gd name="T7" fmla="*/ 0 60000 65536"/>
              <a:gd name="T8" fmla="*/ 17694720 60000 65536"/>
              <a:gd name="T9" fmla="*/ 236857 w 5061247"/>
              <a:gd name="T10" fmla="*/ 9784 h 5061735"/>
              <a:gd name="T11" fmla="*/ 2426474 w 5061247"/>
              <a:gd name="T12" fmla="*/ 2030041 h 5061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247" h="5061735">
                <a:moveTo>
                  <a:pt x="236857" y="1461796"/>
                </a:moveTo>
                <a:lnTo>
                  <a:pt x="236856" y="1461795"/>
                </a:lnTo>
                <a:cubicBezTo>
                  <a:pt x="618584" y="642613"/>
                  <a:pt x="1408130" y="89174"/>
                  <a:pt x="2308321" y="9782"/>
                </a:cubicBezTo>
                <a:lnTo>
                  <a:pt x="2426473" y="1349712"/>
                </a:lnTo>
                <a:lnTo>
                  <a:pt x="2426472" y="1349711"/>
                </a:lnTo>
                <a:cubicBezTo>
                  <a:pt x="2004756" y="1386912"/>
                  <a:pt x="1634879" y="1646224"/>
                  <a:pt x="1456065" y="2030040"/>
                </a:cubicBezTo>
                <a:lnTo>
                  <a:pt x="236857" y="146179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Blokbue 42"/>
          <p:cNvSpPr>
            <a:spLocks noChangeArrowheads="1"/>
          </p:cNvSpPr>
          <p:nvPr/>
        </p:nvSpPr>
        <p:spPr bwMode="auto">
          <a:xfrm rot="14285">
            <a:off x="3886200" y="1997075"/>
            <a:ext cx="3843338" cy="3841750"/>
          </a:xfrm>
          <a:custGeom>
            <a:avLst/>
            <a:gdLst>
              <a:gd name="T0" fmla="*/ 488065 w 5061735"/>
              <a:gd name="T1" fmla="*/ 1005749 h 5061247"/>
              <a:gd name="T2" fmla="*/ 1365016 w 5061735"/>
              <a:gd name="T3" fmla="*/ 391641 h 5061247"/>
              <a:gd name="T4" fmla="*/ 1459109 w 5061735"/>
              <a:gd name="T5" fmla="*/ 1458046 h 5061247"/>
              <a:gd name="T6" fmla="*/ 5898240 60000 65536"/>
              <a:gd name="T7" fmla="*/ 0 60000 65536"/>
              <a:gd name="T8" fmla="*/ 17694720 60000 65536"/>
              <a:gd name="T9" fmla="*/ 236959 w 5061735"/>
              <a:gd name="T10" fmla="*/ 9779 h 5061247"/>
              <a:gd name="T11" fmla="*/ 2426740 w 5061735"/>
              <a:gd name="T12" fmla="*/ 2029730 h 5061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735" h="5061247">
                <a:moveTo>
                  <a:pt x="236959" y="1461486"/>
                </a:moveTo>
                <a:lnTo>
                  <a:pt x="236959" y="1461486"/>
                </a:lnTo>
                <a:cubicBezTo>
                  <a:pt x="618762" y="642458"/>
                  <a:pt x="1408359" y="89143"/>
                  <a:pt x="2308587" y="9779"/>
                </a:cubicBezTo>
                <a:lnTo>
                  <a:pt x="2426738" y="1349708"/>
                </a:lnTo>
                <a:cubicBezTo>
                  <a:pt x="2004984" y="1386881"/>
                  <a:pt x="1635056" y="1646069"/>
                  <a:pt x="1456166" y="2029730"/>
                </a:cubicBezTo>
                <a:lnTo>
                  <a:pt x="236959" y="146148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2" name="Blokbue 43"/>
          <p:cNvSpPr>
            <a:spLocks noChangeArrowheads="1"/>
          </p:cNvSpPr>
          <p:nvPr/>
        </p:nvSpPr>
        <p:spPr bwMode="auto">
          <a:xfrm rot="3730573">
            <a:off x="3985419" y="2015332"/>
            <a:ext cx="3843337" cy="3841750"/>
          </a:xfrm>
          <a:custGeom>
            <a:avLst/>
            <a:gdLst>
              <a:gd name="T0" fmla="*/ 488065 w 5061735"/>
              <a:gd name="T1" fmla="*/ 1005749 h 5061247"/>
              <a:gd name="T2" fmla="*/ 1365017 w 5061735"/>
              <a:gd name="T3" fmla="*/ 391641 h 5061247"/>
              <a:gd name="T4" fmla="*/ 1459111 w 5061735"/>
              <a:gd name="T5" fmla="*/ 1458046 h 5061247"/>
              <a:gd name="T6" fmla="*/ 5898240 60000 65536"/>
              <a:gd name="T7" fmla="*/ 0 60000 65536"/>
              <a:gd name="T8" fmla="*/ 17694720 60000 65536"/>
              <a:gd name="T9" fmla="*/ 236959 w 5061735"/>
              <a:gd name="T10" fmla="*/ 9779 h 5061247"/>
              <a:gd name="T11" fmla="*/ 2426739 w 5061735"/>
              <a:gd name="T12" fmla="*/ 2029730 h 5061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1735" h="5061247">
                <a:moveTo>
                  <a:pt x="236959" y="1461486"/>
                </a:moveTo>
                <a:lnTo>
                  <a:pt x="236959" y="1461486"/>
                </a:lnTo>
                <a:cubicBezTo>
                  <a:pt x="618762" y="642458"/>
                  <a:pt x="1408359" y="89143"/>
                  <a:pt x="2308587" y="9779"/>
                </a:cubicBezTo>
                <a:lnTo>
                  <a:pt x="2426738" y="1349708"/>
                </a:lnTo>
                <a:cubicBezTo>
                  <a:pt x="2004984" y="1386881"/>
                  <a:pt x="1635056" y="1646069"/>
                  <a:pt x="1456166" y="2029730"/>
                </a:cubicBezTo>
                <a:lnTo>
                  <a:pt x="236959" y="1461486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BFBFBF"/>
              </a:gs>
            </a:gsLst>
            <a:lin ang="5400000" scaled="1"/>
          </a:gradFill>
          <a:ln w="3175">
            <a:solidFill>
              <a:srgbClr val="CFCFCF"/>
            </a:solidFill>
            <a:round/>
            <a:headEnd/>
            <a:tailEnd/>
          </a:ln>
          <a:effectLst>
            <a:outerShdw blurRad="63500" dist="38100" dir="5400000" algn="t" rotWithShape="0">
              <a:srgbClr val="00000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7" name="Tekstboks 66">
            <a:hlinkClick r:id="" action="ppaction://noaction"/>
          </p:cNvPr>
          <p:cNvSpPr txBox="1"/>
          <p:nvPr/>
        </p:nvSpPr>
        <p:spPr>
          <a:xfrm>
            <a:off x="4406900" y="2559050"/>
            <a:ext cx="12096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</a:rPr>
              <a:t>Travessia social</a:t>
            </a:r>
          </a:p>
        </p:txBody>
      </p:sp>
      <p:sp>
        <p:nvSpPr>
          <p:cNvPr id="28" name="Tekstboks 67">
            <a:hlinkClick r:id="" action="ppaction://noaction"/>
          </p:cNvPr>
          <p:cNvSpPr txBox="1"/>
          <p:nvPr/>
        </p:nvSpPr>
        <p:spPr>
          <a:xfrm>
            <a:off x="5959475" y="2420938"/>
            <a:ext cx="990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</a:rPr>
              <a:t>Travessia Educação</a:t>
            </a:r>
          </a:p>
        </p:txBody>
      </p:sp>
      <p:sp>
        <p:nvSpPr>
          <p:cNvPr id="30" name="Tekstboks 6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821488" y="3573463"/>
            <a:ext cx="990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da-DK" sz="14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Com licença eu vou à luta</a:t>
            </a:r>
            <a:endParaRPr lang="da-DK" sz="14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1" name="Tekstboks 71">
            <a:hlinkClick r:id="" action="ppaction://noaction"/>
          </p:cNvPr>
          <p:cNvSpPr txBox="1"/>
          <p:nvPr/>
        </p:nvSpPr>
        <p:spPr>
          <a:xfrm>
            <a:off x="6149975" y="5013325"/>
            <a:ext cx="942975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</a:rPr>
              <a:t>Banco travessia</a:t>
            </a:r>
          </a:p>
        </p:txBody>
      </p:sp>
      <p:sp>
        <p:nvSpPr>
          <p:cNvPr id="32" name="Tekstboks 72">
            <a:hlinkClick r:id="" action="ppaction://noaction"/>
          </p:cNvPr>
          <p:cNvSpPr txBox="1"/>
          <p:nvPr/>
        </p:nvSpPr>
        <p:spPr>
          <a:xfrm>
            <a:off x="4645025" y="5178425"/>
            <a:ext cx="9429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</a:rPr>
              <a:t>Travessia Renda</a:t>
            </a:r>
          </a:p>
        </p:txBody>
      </p:sp>
      <p:sp>
        <p:nvSpPr>
          <p:cNvPr id="76820" name="Tekstboks 78"/>
          <p:cNvSpPr txBox="1">
            <a:spLocks noChangeArrowheads="1"/>
          </p:cNvSpPr>
          <p:nvPr/>
        </p:nvSpPr>
        <p:spPr bwMode="auto">
          <a:xfrm>
            <a:off x="5033963" y="3644900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2000" b="1">
                <a:solidFill>
                  <a:srgbClr val="0070C0"/>
                </a:solidFill>
                <a:latin typeface="Calibri" charset="0"/>
              </a:rPr>
              <a:t>PROGRAMA TRAVESSIA</a:t>
            </a:r>
          </a:p>
        </p:txBody>
      </p:sp>
      <p:sp>
        <p:nvSpPr>
          <p:cNvPr id="76821" name="Tekstboks 80"/>
          <p:cNvSpPr txBox="1">
            <a:spLocks noChangeArrowheads="1"/>
          </p:cNvSpPr>
          <p:nvPr/>
        </p:nvSpPr>
        <p:spPr bwMode="auto">
          <a:xfrm>
            <a:off x="7940675" y="3573463"/>
            <a:ext cx="9429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Inclusão Social e Produtiva</a:t>
            </a:r>
          </a:p>
        </p:txBody>
      </p:sp>
      <p:sp>
        <p:nvSpPr>
          <p:cNvPr id="26" name="Højrepil 44"/>
          <p:cNvSpPr>
            <a:spLocks noChangeArrowheads="1"/>
          </p:cNvSpPr>
          <p:nvPr/>
        </p:nvSpPr>
        <p:spPr bwMode="auto">
          <a:xfrm>
            <a:off x="0" y="3135313"/>
            <a:ext cx="4654550" cy="1296987"/>
          </a:xfrm>
          <a:prstGeom prst="rightArrow">
            <a:avLst>
              <a:gd name="adj1" fmla="val 71000"/>
              <a:gd name="adj2" fmla="val 50002"/>
            </a:avLst>
          </a:prstGeom>
          <a:gradFill rotWithShape="1">
            <a:gsLst>
              <a:gs pos="0">
                <a:srgbClr val="0070C0"/>
              </a:gs>
              <a:gs pos="9000">
                <a:srgbClr val="0070C0"/>
              </a:gs>
              <a:gs pos="17999">
                <a:srgbClr val="0070C0"/>
              </a:gs>
              <a:gs pos="100000">
                <a:srgbClr val="74F4FF"/>
              </a:gs>
            </a:gsLst>
            <a:lin ang="13500000" scaled="1"/>
          </a:gradFill>
          <a:ln>
            <a:noFill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33" name="Tekstboks 75">
            <a:hlinkClick r:id="" action="ppaction://noaction"/>
          </p:cNvPr>
          <p:cNvSpPr txBox="1"/>
          <p:nvPr/>
        </p:nvSpPr>
        <p:spPr>
          <a:xfrm>
            <a:off x="4060825" y="4221163"/>
            <a:ext cx="9429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</a:rPr>
              <a:t>Travessia saúde</a:t>
            </a:r>
          </a:p>
        </p:txBody>
      </p:sp>
      <p:sp>
        <p:nvSpPr>
          <p:cNvPr id="36" name="Højrepil 44"/>
          <p:cNvSpPr>
            <a:spLocks noChangeArrowheads="1"/>
          </p:cNvSpPr>
          <p:nvPr/>
        </p:nvSpPr>
        <p:spPr bwMode="auto">
          <a:xfrm>
            <a:off x="1763713" y="3101975"/>
            <a:ext cx="1800225" cy="1362075"/>
          </a:xfrm>
          <a:prstGeom prst="rightArrow">
            <a:avLst>
              <a:gd name="adj1" fmla="val 71000"/>
              <a:gd name="adj2" fmla="val 50002"/>
            </a:avLst>
          </a:prstGeom>
          <a:gradFill rotWithShape="1">
            <a:gsLst>
              <a:gs pos="0">
                <a:srgbClr val="0070C0"/>
              </a:gs>
              <a:gs pos="9000">
                <a:srgbClr val="0070C0"/>
              </a:gs>
              <a:gs pos="17999">
                <a:srgbClr val="0070C0"/>
              </a:gs>
              <a:gs pos="100000">
                <a:srgbClr val="74F4FF"/>
              </a:gs>
            </a:gsLst>
            <a:lin ang="13500000" scaled="1"/>
          </a:gradFill>
          <a:ln>
            <a:noFill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6825" name="Tekstboks 6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433763" y="3500438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Plano Travessia</a:t>
            </a:r>
          </a:p>
        </p:txBody>
      </p:sp>
      <p:sp>
        <p:nvSpPr>
          <p:cNvPr id="76826" name="Tekstboks 6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209800" y="3478213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Mapa de Privações</a:t>
            </a:r>
          </a:p>
        </p:txBody>
      </p:sp>
      <p:sp>
        <p:nvSpPr>
          <p:cNvPr id="34" name="Højrepil 44"/>
          <p:cNvSpPr>
            <a:spLocks noChangeArrowheads="1"/>
          </p:cNvSpPr>
          <p:nvPr/>
        </p:nvSpPr>
        <p:spPr bwMode="auto">
          <a:xfrm>
            <a:off x="496888" y="3068638"/>
            <a:ext cx="1878012" cy="1362075"/>
          </a:xfrm>
          <a:prstGeom prst="rightArrow">
            <a:avLst>
              <a:gd name="adj1" fmla="val 71000"/>
              <a:gd name="adj2" fmla="val 50002"/>
            </a:avLst>
          </a:prstGeom>
          <a:gradFill rotWithShape="1">
            <a:gsLst>
              <a:gs pos="0">
                <a:srgbClr val="0070C0"/>
              </a:gs>
              <a:gs pos="9000">
                <a:srgbClr val="0070C0"/>
              </a:gs>
              <a:gs pos="17999">
                <a:srgbClr val="0070C0"/>
              </a:gs>
              <a:gs pos="100000">
                <a:srgbClr val="74F4FF"/>
              </a:gs>
            </a:gsLst>
            <a:lin ang="13500000" scaled="1"/>
          </a:gradFill>
          <a:ln>
            <a:noFill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6828" name="Tekstboks 6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295400" y="3489325"/>
            <a:ext cx="755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Porta a </a:t>
            </a:r>
          </a:p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Porta</a:t>
            </a:r>
          </a:p>
        </p:txBody>
      </p:sp>
      <p:sp>
        <p:nvSpPr>
          <p:cNvPr id="37" name="Højrepil 44"/>
          <p:cNvSpPr>
            <a:spLocks noChangeArrowheads="1"/>
          </p:cNvSpPr>
          <p:nvPr/>
        </p:nvSpPr>
        <p:spPr bwMode="auto">
          <a:xfrm>
            <a:off x="-195263" y="3070225"/>
            <a:ext cx="1589088" cy="1362075"/>
          </a:xfrm>
          <a:prstGeom prst="rightArrow">
            <a:avLst>
              <a:gd name="adj1" fmla="val 71000"/>
              <a:gd name="adj2" fmla="val 50002"/>
            </a:avLst>
          </a:prstGeom>
          <a:gradFill rotWithShape="1">
            <a:gsLst>
              <a:gs pos="0">
                <a:schemeClr val="tx2">
                  <a:lumMod val="75000"/>
                </a:schemeClr>
              </a:gs>
              <a:gs pos="9000">
                <a:srgbClr val="002060"/>
              </a:gs>
              <a:gs pos="17999">
                <a:srgbClr val="002060"/>
              </a:gs>
              <a:gs pos="100000">
                <a:srgbClr val="0070C0"/>
              </a:gs>
            </a:gsLst>
            <a:lin ang="13500000" scaled="1"/>
          </a:gradFill>
          <a:ln>
            <a:noFill/>
          </a:ln>
          <a:effectLst>
            <a:outerShdw blurRad="63500" dist="38100" dir="2700000" algn="tl" rotWithShape="0">
              <a:srgbClr val="000000">
                <a:alpha val="39998"/>
              </a:srgbClr>
            </a:outerShdw>
          </a:effectLst>
          <a:ex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6830" name="Tekstboks 6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-36513" y="3521075"/>
            <a:ext cx="10652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da-DK" sz="1400" b="1">
                <a:solidFill>
                  <a:schemeClr val="bg1"/>
                </a:solidFill>
                <a:latin typeface="Calibri" charset="0"/>
              </a:rPr>
              <a:t>Escolha de municípios</a:t>
            </a:r>
          </a:p>
        </p:txBody>
      </p:sp>
    </p:spTree>
    <p:extLst>
      <p:ext uri="{BB962C8B-B14F-4D97-AF65-F5344CB8AC3E}">
        <p14:creationId xmlns:p14="http://schemas.microsoft.com/office/powerpoint/2010/main" val="1289020510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Multidimensional Poverty Index For Iraq</a:t>
            </a:r>
          </a:p>
        </p:txBody>
      </p:sp>
      <p:sp>
        <p:nvSpPr>
          <p:cNvPr id="2467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294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Iraq Central Statics Office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Kurdistan Region Statistics Office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Inter-Agency Information and Analysis Unit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0213195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Developing GIS of the National Poverty Reduction in China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49859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 smtClean="0"/>
              <a:t>Wang </a:t>
            </a:r>
            <a:r>
              <a:rPr lang="en-US" altLang="zh-CN" dirty="0" err="1" smtClean="0"/>
              <a:t>Xiaolin</a:t>
            </a:r>
            <a:endParaRPr lang="en-US" altLang="zh-CN" dirty="0" smtClean="0"/>
          </a:p>
          <a:p>
            <a:pPr>
              <a:defRPr/>
            </a:pPr>
            <a:endParaRPr lang="zh-CN" altLang="en-US" dirty="0" smtClean="0"/>
          </a:p>
        </p:txBody>
      </p:sp>
      <p:pic>
        <p:nvPicPr>
          <p:cNvPr id="78851" name="图片 3" descr="LOGO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4" t="24431" b="6010"/>
          <a:stretch>
            <a:fillRect/>
          </a:stretch>
        </p:blipFill>
        <p:spPr bwMode="auto">
          <a:xfrm>
            <a:off x="107950" y="115888"/>
            <a:ext cx="48958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3431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3" name="Imagem 3" descr="fundo PPT_enrico_ho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15875"/>
            <a:ext cx="91424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>
            <a:spLocks noChangeArrowheads="1"/>
          </p:cNvSpPr>
          <p:nvPr/>
        </p:nvSpPr>
        <p:spPr bwMode="auto">
          <a:xfrm>
            <a:off x="0" y="3148013"/>
            <a:ext cx="9144000" cy="301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24" tIns="42312" rIns="84624" bIns="42312">
            <a:spAutoFit/>
          </a:bodyPr>
          <a:lstStyle>
            <a:lvl1pPr defTabSz="873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73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73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73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73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endParaRPr lang="en-US" sz="2600" b="1">
              <a:solidFill>
                <a:srgbClr val="000000"/>
              </a:solidFill>
              <a:latin typeface="Calibri" charset="0"/>
              <a:cs typeface="Arial" charset="0"/>
            </a:endParaRPr>
          </a:p>
          <a:p>
            <a:pPr algn="ctr" eaLnBrk="1" hangingPunct="1"/>
            <a:r>
              <a:rPr lang="en-US" sz="2600" b="1">
                <a:solidFill>
                  <a:srgbClr val="000000"/>
                </a:solidFill>
                <a:latin typeface="Calibri" charset="0"/>
                <a:cs typeface="Arial" charset="0"/>
              </a:rPr>
              <a:t>Measuring and Monitoring Extreme Poverty:</a:t>
            </a:r>
          </a:p>
          <a:p>
            <a:pPr algn="ctr" eaLnBrk="1" hangingPunct="1"/>
            <a:r>
              <a:rPr lang="en-US" sz="2600" b="1">
                <a:solidFill>
                  <a:srgbClr val="000000"/>
                </a:solidFill>
                <a:latin typeface="Calibri" charset="0"/>
                <a:cs typeface="Arial" charset="0"/>
              </a:rPr>
              <a:t>the experience of computing indicators and </a:t>
            </a:r>
          </a:p>
          <a:p>
            <a:pPr algn="ctr" eaLnBrk="1" hangingPunct="1"/>
            <a:r>
              <a:rPr lang="en-US" sz="2600" b="1">
                <a:solidFill>
                  <a:srgbClr val="000000"/>
                </a:solidFill>
                <a:latin typeface="Calibri" charset="0"/>
                <a:cs typeface="Arial" charset="0"/>
              </a:rPr>
              <a:t>delivering them to three level program managers</a:t>
            </a:r>
          </a:p>
          <a:p>
            <a:pPr algn="ctr" eaLnBrk="1" hangingPunct="1"/>
            <a:r>
              <a:rPr lang="en-US" sz="2600" b="1">
                <a:solidFill>
                  <a:srgbClr val="000000"/>
                </a:solidFill>
                <a:latin typeface="Calibri" charset="0"/>
                <a:cs typeface="Arial" charset="0"/>
              </a:rPr>
              <a:t>in the </a:t>
            </a:r>
            <a:r>
              <a:rPr lang="en-US" sz="2600" b="1" i="1">
                <a:solidFill>
                  <a:srgbClr val="000000"/>
                </a:solidFill>
                <a:latin typeface="Calibri" charset="0"/>
                <a:cs typeface="Arial" charset="0"/>
              </a:rPr>
              <a:t>Brazil without Extreme Poverty Plan</a:t>
            </a:r>
          </a:p>
          <a:p>
            <a:pPr algn="ctr" eaLnBrk="1" hangingPunct="1"/>
            <a:endParaRPr lang="en-US" sz="1900" b="1">
              <a:solidFill>
                <a:srgbClr val="000000"/>
              </a:solidFill>
              <a:latin typeface="Calibri" charset="0"/>
              <a:cs typeface="Arial" charset="0"/>
            </a:endParaRPr>
          </a:p>
          <a:p>
            <a:pPr algn="ctr" eaLnBrk="1" hangingPunct="1"/>
            <a:r>
              <a:rPr lang="en-US" sz="1900" b="1">
                <a:solidFill>
                  <a:srgbClr val="000000"/>
                </a:solidFill>
                <a:latin typeface="Calibri" charset="0"/>
                <a:cs typeface="Arial" charset="0"/>
              </a:rPr>
              <a:t>Paulo Jannuzzi</a:t>
            </a:r>
          </a:p>
          <a:p>
            <a:pPr algn="ctr" eaLnBrk="1" hangingPunct="1"/>
            <a:r>
              <a:rPr lang="en-US" sz="1900" b="1">
                <a:solidFill>
                  <a:srgbClr val="000000"/>
                </a:solidFill>
                <a:latin typeface="Calibri" charset="0"/>
                <a:cs typeface="Arial" charset="0"/>
              </a:rPr>
              <a:t>Ministry of Social Development and Fight Against Hunger</a:t>
            </a:r>
          </a:p>
        </p:txBody>
      </p:sp>
      <p:pic>
        <p:nvPicPr>
          <p:cNvPr id="7987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5875"/>
            <a:ext cx="7335838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14350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theme1.xml><?xml version="1.0" encoding="utf-8"?>
<a:theme xmlns:a="http://schemas.openxmlformats.org/drawingml/2006/main" name="Default - 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Blank">
      <a:majorFont>
        <a:latin typeface="Lucida Grande"/>
        <a:ea typeface="ヒラギノ角ゴ ProN W3"/>
        <a:cs typeface="ヒラギノ角ゴ ProN W3"/>
      </a:majorFont>
      <a:minorFont>
        <a:latin typeface="Lucida Grand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-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9993</TotalTime>
  <Pages>0</Pages>
  <Words>1386</Words>
  <Characters>0</Characters>
  <Application>Microsoft Macintosh PowerPoint</Application>
  <PresentationFormat>Presentación en pantalla (4:3)</PresentationFormat>
  <Lines>0</Lines>
  <Paragraphs>170</Paragraphs>
  <Slides>29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Default - Blank</vt:lpstr>
      <vt:lpstr>Presentación de PowerPoint</vt:lpstr>
      <vt:lpstr>Participantes</vt:lpstr>
      <vt:lpstr>Lanzamiento de la Red (6-7 Junio, 2013)</vt:lpstr>
      <vt:lpstr>Comision Nacional para la Medicion de la Pobreza en Chile</vt:lpstr>
      <vt:lpstr>Programa Travessia  Minas Gerais State Government     Articulation, Social Partnership and Participation Office Minas Gerais State Government    September/2012</vt:lpstr>
      <vt:lpstr>Programa Travessia </vt:lpstr>
      <vt:lpstr>Multidimensional Poverty Index For Iraq</vt:lpstr>
      <vt:lpstr>Developing GIS of the National Poverty Reduction in China</vt:lpstr>
      <vt:lpstr>Presentación de PowerPoint</vt:lpstr>
      <vt:lpstr>Presentación de PowerPoint</vt:lpstr>
      <vt:lpstr>IMPLEMENTING MULTIDIMENSIONAL POVERTY INDICATORS:CASE STUDY OF NIGERIA</vt:lpstr>
      <vt:lpstr>Algunos intercambios desde el lanzamiento</vt:lpstr>
      <vt:lpstr>Algunos intercambios desde el lanzamiento</vt:lpstr>
      <vt:lpstr>Algunos intercambios desde el lanzamiento</vt:lpstr>
      <vt:lpstr>La Red: próximos pasos</vt:lpstr>
      <vt:lpstr>La Red: próximos pasos</vt:lpstr>
      <vt:lpstr>La Red: Evento en Naciones Unidas</vt:lpstr>
      <vt:lpstr>La Red: Evento en Naciones Unidas</vt:lpstr>
      <vt:lpstr>La Red: Evento en Naciones Unidas</vt:lpstr>
      <vt:lpstr>La Red: Evento en Naciones Unidas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 millón de voces: Mensajes Claves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qehs0524</dc:creator>
  <cp:lastModifiedBy>Maria Emma Santos</cp:lastModifiedBy>
  <cp:revision>378</cp:revision>
  <cp:lastPrinted>2011-12-01T17:06:19Z</cp:lastPrinted>
  <dcterms:modified xsi:type="dcterms:W3CDTF">2013-09-15T23:47:29Z</dcterms:modified>
</cp:coreProperties>
</file>